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notesMasterIdLst>
    <p:notesMasterId r:id="rId11"/>
  </p:notesMasterIdLst>
  <p:handoutMasterIdLst>
    <p:handoutMasterId r:id="rId12"/>
  </p:handoutMasterIdLst>
  <p:sldIdLst>
    <p:sldId id="733" r:id="rId2"/>
    <p:sldId id="325" r:id="rId3"/>
    <p:sldId id="934" r:id="rId4"/>
    <p:sldId id="887" r:id="rId5"/>
    <p:sldId id="888" r:id="rId6"/>
    <p:sldId id="932" r:id="rId7"/>
    <p:sldId id="922" r:id="rId8"/>
    <p:sldId id="892" r:id="rId9"/>
    <p:sldId id="904" r:id="rId10"/>
  </p:sldIdLst>
  <p:sldSz cx="10058400" cy="7772400"/>
  <p:notesSz cx="7010400" cy="9296400"/>
  <p:custDataLst>
    <p:tags r:id="rId13"/>
  </p:custDataLst>
  <p:defaultTextStyle>
    <a:defPPr>
      <a:defRPr lang="en-US"/>
    </a:defPPr>
    <a:lvl1pPr marL="0" algn="l" defTabSz="101882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101882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101882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101882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101882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101882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" userDrawn="1">
          <p15:clr>
            <a:srgbClr val="A4A3A4"/>
          </p15:clr>
        </p15:guide>
        <p15:guide id="4" orient="horz" pos="4512" userDrawn="1">
          <p15:clr>
            <a:srgbClr val="A4A3A4"/>
          </p15:clr>
        </p15:guide>
        <p15:guide id="5" orient="horz" pos="528" userDrawn="1">
          <p15:clr>
            <a:srgbClr val="A4A3A4"/>
          </p15:clr>
        </p15:guide>
        <p15:guide id="6" orient="horz" pos="672" userDrawn="1">
          <p15:clr>
            <a:srgbClr val="A4A3A4"/>
          </p15:clr>
        </p15:guide>
        <p15:guide id="7" orient="horz" pos="1200" userDrawn="1">
          <p15:clr>
            <a:srgbClr val="A4A3A4"/>
          </p15:clr>
        </p15:guide>
        <p15:guide id="8" orient="horz" pos="1296" userDrawn="1">
          <p15:clr>
            <a:srgbClr val="A4A3A4"/>
          </p15:clr>
        </p15:guide>
        <p15:guide id="9" orient="horz" pos="1728" userDrawn="1">
          <p15:clr>
            <a:srgbClr val="A4A3A4"/>
          </p15:clr>
        </p15:guide>
        <p15:guide id="10" orient="horz" pos="1824" userDrawn="1">
          <p15:clr>
            <a:srgbClr val="A4A3A4"/>
          </p15:clr>
        </p15:guide>
        <p15:guide id="11" orient="horz" pos="2256">
          <p15:clr>
            <a:srgbClr val="A4A3A4"/>
          </p15:clr>
        </p15:guide>
        <p15:guide id="12" orient="horz" pos="2352">
          <p15:clr>
            <a:srgbClr val="A4A3A4"/>
          </p15:clr>
        </p15:guide>
        <p15:guide id="13" orient="horz" pos="2784" userDrawn="1">
          <p15:clr>
            <a:srgbClr val="A4A3A4"/>
          </p15:clr>
        </p15:guide>
        <p15:guide id="14" orient="horz" pos="2880" userDrawn="1">
          <p15:clr>
            <a:srgbClr val="A4A3A4"/>
          </p15:clr>
        </p15:guide>
        <p15:guide id="15" orient="horz" pos="3312" userDrawn="1">
          <p15:clr>
            <a:srgbClr val="A4A3A4"/>
          </p15:clr>
        </p15:guide>
        <p15:guide id="16" orient="horz" pos="3408" userDrawn="1">
          <p15:clr>
            <a:srgbClr val="A4A3A4"/>
          </p15:clr>
        </p15:guide>
        <p15:guide id="17" orient="horz" pos="3840" userDrawn="1">
          <p15:clr>
            <a:srgbClr val="A4A3A4"/>
          </p15:clr>
        </p15:guide>
        <p15:guide id="18" orient="horz" pos="3936" userDrawn="1">
          <p15:clr>
            <a:srgbClr val="A4A3A4"/>
          </p15:clr>
        </p15:guide>
        <p15:guide id="19" orient="horz" pos="4368" userDrawn="1">
          <p15:clr>
            <a:srgbClr val="A4A3A4"/>
          </p15:clr>
        </p15:guide>
        <p15:guide id="20" orient="horz" pos="4704" userDrawn="1">
          <p15:clr>
            <a:srgbClr val="A4A3A4"/>
          </p15:clr>
        </p15:guide>
        <p15:guide id="21" pos="336">
          <p15:clr>
            <a:srgbClr val="A4A3A4"/>
          </p15:clr>
        </p15:guide>
        <p15:guide id="22" pos="6000">
          <p15:clr>
            <a:srgbClr val="A4A3A4"/>
          </p15:clr>
        </p15:guide>
        <p15:guide id="23" pos="1200">
          <p15:clr>
            <a:srgbClr val="A4A3A4"/>
          </p15:clr>
        </p15:guide>
        <p15:guide id="24" pos="1296">
          <p15:clr>
            <a:srgbClr val="A4A3A4"/>
          </p15:clr>
        </p15:guide>
        <p15:guide id="25" pos="2160">
          <p15:clr>
            <a:srgbClr val="A4A3A4"/>
          </p15:clr>
        </p15:guide>
        <p15:guide id="26" pos="2256">
          <p15:clr>
            <a:srgbClr val="A4A3A4"/>
          </p15:clr>
        </p15:guide>
        <p15:guide id="27" pos="3120">
          <p15:clr>
            <a:srgbClr val="A4A3A4"/>
          </p15:clr>
        </p15:guide>
        <p15:guide id="28" pos="3216">
          <p15:clr>
            <a:srgbClr val="A4A3A4"/>
          </p15:clr>
        </p15:guide>
        <p15:guide id="29" pos="4080">
          <p15:clr>
            <a:srgbClr val="A4A3A4"/>
          </p15:clr>
        </p15:guide>
        <p15:guide id="30" pos="4176">
          <p15:clr>
            <a:srgbClr val="A4A3A4"/>
          </p15:clr>
        </p15:guide>
        <p15:guide id="31" pos="5040">
          <p15:clr>
            <a:srgbClr val="A4A3A4"/>
          </p15:clr>
        </p15:guide>
        <p15:guide id="32" pos="51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A591"/>
    <a:srgbClr val="CD2F0F"/>
    <a:srgbClr val="FF0000"/>
    <a:srgbClr val="DC6900"/>
    <a:srgbClr val="FFC28B"/>
    <a:srgbClr val="FFC227"/>
    <a:srgbClr val="FFA451"/>
    <a:srgbClr val="CD2F0E"/>
    <a:srgbClr val="F3BE26"/>
    <a:srgbClr val="D74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5C30875-5027-47A9-8995-C2BF9F8F2FF4}">
  <a:tblStyle styleId="{D5C30875-5027-47A9-8995-C2BF9F8F2FF4}" styleName="Smart Colour Block">
    <a:wholeTbl>
      <a:tcTxStyle>
        <a:fontRef idx="major">
          <a:prstClr val="black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bottom>
            <a:ln w="38100" cmpd="sng">
              <a:solidFill>
                <a:schemeClr val="lt1"/>
              </a:solidFill>
            </a:ln>
          </a:bottom>
        </a:tcBdr>
      </a:tcStyle>
    </a:band1H>
    <a:band2H>
      <a:tcStyle>
        <a:tcBdr>
          <a:bottom>
            <a:ln w="38100" cmpd="sng">
              <a:solidFill>
                <a:schemeClr val="lt1"/>
              </a:solidFill>
            </a:ln>
          </a:bottom>
        </a:tcBdr>
      </a:tcStyle>
    </a:band2H>
    <a:firstCol>
      <a:tcTxStyle b="on">
        <a:fontRef idx="major">
          <a:prstClr val="black"/>
        </a:fontRef>
        <a:schemeClr val="dk1"/>
      </a:tcTxStyle>
      <a:tcStyle>
        <a:tcBdr/>
        <a:fill>
          <a:solidFill>
            <a:schemeClr val="accent1">
              <a:lumMod val="20000"/>
              <a:lumOff val="80000"/>
            </a:schemeClr>
          </a:solidFill>
        </a:fill>
      </a:tcStyle>
    </a:firstCol>
    <a:firstRow>
      <a:tcTxStyle b="on">
        <a:fontRef idx="major">
          <a:prstClr val="black"/>
        </a:fontRef>
        <a:schemeClr val="dk2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noFill/>
        </a:fill>
      </a:tcStyle>
    </a:firstRow>
  </a:tblStyle>
  <a:tblStyle styleId="{74ED0A72-4B8E-423B-AE2F-120ADE3C16FB}" styleName="Smart Table Text">
    <a:wholeTbl>
      <a:tcTxStyle>
        <a:fontRef idx="major">
          <a:prstClr val="black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bottom>
            <a:ln w="12700" cmpd="sng">
              <a:solidFill>
                <a:schemeClr val="accent1"/>
              </a:solidFill>
              <a:prstDash val="sysDot"/>
              <a:round/>
              <a:headEnd type="none" w="med" len="med"/>
              <a:tailEnd type="none" w="med" len="med"/>
            </a:ln>
          </a:bottom>
        </a:tcBdr>
      </a:tcStyle>
    </a:band1H>
    <a:band2H>
      <a:tcStyle>
        <a:tcBdr>
          <a:bottom>
            <a:ln w="12700" cmpd="sng">
              <a:solidFill>
                <a:schemeClr val="accent1"/>
              </a:solidFill>
              <a:prstDash val="sysDot"/>
              <a:round/>
              <a:headEnd type="none" w="med" len="med"/>
              <a:tailEnd type="none" w="med" len="med"/>
            </a:ln>
          </a:bottom>
        </a:tcBdr>
      </a:tcStyle>
    </a:band2H>
    <a:firstCol>
      <a:tcTxStyle b="on">
        <a:fontRef idx="major">
          <a:prstClr val="black"/>
        </a:fontRef>
        <a:schemeClr val="dk1"/>
      </a:tcTxStyle>
      <a:tcStyle>
        <a:tcBdr/>
        <a:fill>
          <a:noFill/>
        </a:fill>
      </a:tcStyle>
    </a:firstCol>
    <a:lastRow>
      <a:tcTxStyle b="on">
        <a:fontRef idx="major">
          <a:prstClr val="black"/>
        </a:fontRef>
        <a:schemeClr val="dk1"/>
      </a:tcTxStyle>
      <a:tcStyle>
        <a:tcBdr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lastRow>
    <a:firstRow>
      <a:tcTxStyle b="on">
        <a:fontRef idx="major">
          <a:prstClr val="black"/>
        </a:fontRef>
        <a:schemeClr val="dk2"/>
      </a:tcTxStyle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D360D96-D63B-11DF-A243-F2A3DFD72085}" styleName="Smart Table Figures">
    <a:wholeTbl>
      <a:tcTxStyle>
        <a:fontRef idx="minor">
          <a:prstClr val="black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bottom>
            <a:ln w="12700" cmpd="sng">
              <a:solidFill>
                <a:schemeClr val="accent1"/>
              </a:solidFill>
              <a:prstDash val="sysDot"/>
              <a:round/>
              <a:headEnd type="none" w="med" len="med"/>
              <a:tailEnd type="none" w="med" len="med"/>
            </a:ln>
          </a:bottom>
        </a:tcBdr>
      </a:tcStyle>
    </a:band1H>
    <a:band2H>
      <a:tcStyle>
        <a:tcBdr>
          <a:bottom>
            <a:ln w="12700" cmpd="sng">
              <a:solidFill>
                <a:schemeClr val="accent1"/>
              </a:solidFill>
              <a:prstDash val="sysDot"/>
              <a:round/>
              <a:headEnd type="none" w="med" len="med"/>
              <a:tailEnd type="none" w="med" len="med"/>
            </a:ln>
          </a:bottom>
        </a:tcBdr>
      </a:tcStyle>
    </a:band2H>
    <a:firstCol>
      <a:tcTxStyle b="on">
        <a:fontRef idx="minor">
          <a:prstClr val="black"/>
        </a:fontRef>
        <a:schemeClr val="dk1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chemeClr val="dk1"/>
      </a:tcTxStyle>
      <a:tcStyle>
        <a:tcBdr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lastRow>
    <a:firstRow>
      <a:tcTxStyle b="on">
        <a:fontRef idx="major">
          <a:prstClr val="black"/>
        </a:fontRef>
        <a:schemeClr val="dk2"/>
      </a:tcTxStyle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1BAE4E-8E61-4555-8164-91CCB0C98032}" styleName="Smart Text List">
    <a:wholeTbl>
      <a:tcTxStyle>
        <a:fontRef idx="major">
          <a:prstClr val="black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bottom>
            <a:ln>
              <a:noFill/>
            </a:ln>
          </a:bottom>
        </a:tcBdr>
      </a:tcStyle>
    </a:band1H>
    <a:band2H>
      <a:tcStyle>
        <a:tcBdr>
          <a:bottom>
            <a:ln>
              <a:noFill/>
            </a:ln>
          </a:bottom>
        </a:tcBdr>
      </a:tcStyle>
    </a:band2H>
    <a:firstCol>
      <a:tcTxStyle b="on">
        <a:fontRef idx="major">
          <a:prstClr val="black"/>
        </a:fontRef>
        <a:schemeClr val="dk1"/>
      </a:tcTxStyle>
      <a:tcStyle>
        <a:tcBdr/>
        <a:fill>
          <a:noFill/>
        </a:fill>
      </a:tcStyle>
    </a:firstCol>
    <a:lastRow>
      <a:tcTxStyle>
        <a:fontRef idx="major">
          <a:prstClr val="black"/>
        </a:fontRef>
        <a:schemeClr val="dk1"/>
      </a:tcTxStyle>
      <a:tcStyle>
        <a:tcBdr>
          <a:top>
            <a:ln>
              <a:noFill/>
            </a:ln>
          </a:top>
          <a:bottom>
            <a:ln>
              <a:noFill/>
            </a:ln>
          </a:bottom>
        </a:tcBdr>
        <a:fill>
          <a:noFill/>
        </a:fill>
      </a:tcStyle>
    </a:lastRow>
    <a:firstRow>
      <a:tcTxStyle b="on">
        <a:fontRef idx="major">
          <a:prstClr val="black"/>
        </a:fontRef>
        <a:schemeClr val="dk2"/>
      </a:tcTxStyle>
      <a:tcStyle>
        <a:tcBdr>
          <a:top>
            <a:ln>
              <a:noFill/>
            </a:ln>
          </a:top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D073F8-1565-44D7-B386-08B59EADF2EE}" styleName="Smart Basic">
    <a:wholeTbl>
      <a:tcTxStyle>
        <a:fontRef idx="major">
          <a:prstClr val="black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bottom>
            <a:ln w="38100" cmpd="sng">
              <a:noFill/>
            </a:ln>
          </a:bottom>
        </a:tcBdr>
      </a:tcStyle>
    </a:band1H>
    <a:band2H>
      <a:tcStyle>
        <a:tcBdr>
          <a:bottom>
            <a:ln w="38100" cmpd="sng">
              <a:noFill/>
            </a:ln>
          </a:bottom>
        </a:tcBdr>
      </a:tcStyle>
    </a:band2H>
    <a:firstCol>
      <a:tcTxStyle b="on">
        <a:fontRef idx="major">
          <a:prstClr val="black"/>
        </a:fontRef>
        <a:schemeClr val="dk1"/>
      </a:tcTxStyle>
      <a:tcStyle>
        <a:tcBdr/>
        <a:fill>
          <a:noFill/>
        </a:fill>
      </a:tcStyle>
    </a:firstCol>
    <a:firstRow>
      <a:tcTxStyle b="on">
        <a:fontRef idx="major">
          <a:prstClr val="black"/>
        </a:fontRef>
        <a:schemeClr val="dk2"/>
      </a:tcTxStyle>
      <a:tcStyle>
        <a:tcBdr>
          <a:bottom>
            <a:ln w="38100" cmpd="sng">
              <a:noFill/>
            </a:ln>
          </a:bottom>
        </a:tcBdr>
        <a:fill>
          <a:noFill/>
        </a:fill>
      </a:tcStyle>
    </a:firstRow>
  </a:tblStyle>
  <a:tblStyle styleId="{582F6C1B-F5DC-4988-9FA3-4B01CB59C5F3}" styleName="Smart Classic">
    <a:wholeTbl>
      <a:tcTxStyle>
        <a:fontRef idx="major">
          <a:prstClr val="black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</a:tcStyle>
    </a:band1H>
    <a:band2H>
      <a:tcStyle>
        <a:tcBdr/>
      </a:tcStyle>
    </a:band2H>
    <a:firstCol>
      <a:tcStyle>
        <a:tcBdr/>
      </a:tcStyle>
    </a:firstCol>
    <a:firstRow>
      <a:tcTxStyle b="on">
        <a:fontRef idx="major">
          <a:prstClr val="black"/>
        </a:fontRef>
        <a:schemeClr val="dk2"/>
      </a:tcTxStyle>
      <a:tcStyle>
        <a:tcBdr/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8998" autoAdjust="0"/>
  </p:normalViewPr>
  <p:slideViewPr>
    <p:cSldViewPr snapToObjects="1">
      <p:cViewPr varScale="1">
        <p:scale>
          <a:sx n="60" d="100"/>
          <a:sy n="60" d="100"/>
        </p:scale>
        <p:origin x="1458" y="84"/>
      </p:cViewPr>
      <p:guideLst>
        <p:guide orient="horz" pos="384"/>
        <p:guide orient="horz" pos="4512"/>
        <p:guide orient="horz" pos="528"/>
        <p:guide orient="horz" pos="672"/>
        <p:guide orient="horz" pos="1200"/>
        <p:guide orient="horz" pos="1296"/>
        <p:guide orient="horz" pos="1728"/>
        <p:guide orient="horz" pos="1824"/>
        <p:guide orient="horz" pos="2256"/>
        <p:guide orient="horz" pos="2352"/>
        <p:guide orient="horz" pos="2784"/>
        <p:guide orient="horz" pos="2880"/>
        <p:guide orient="horz" pos="3312"/>
        <p:guide orient="horz" pos="3408"/>
        <p:guide orient="horz" pos="3840"/>
        <p:guide orient="horz" pos="3936"/>
        <p:guide orient="horz" pos="4368"/>
        <p:guide orient="horz" pos="4704"/>
        <p:guide pos="336"/>
        <p:guide pos="6000"/>
        <p:guide pos="1200"/>
        <p:guide pos="1296"/>
        <p:guide pos="2160"/>
        <p:guide pos="2256"/>
        <p:guide pos="3120"/>
        <p:guide pos="3216"/>
        <p:guide pos="4080"/>
        <p:guide pos="4176"/>
        <p:guide pos="5040"/>
        <p:guide pos="51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59" d="100"/>
          <a:sy n="59" d="100"/>
        </p:scale>
        <p:origin x="-1818" y="-7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ahulv898\Downloads\Model_2019-20%20to%202021-22_PTCUL_v6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ahulv898\Downloads\Model_2019-20%20to%202021-22_PTCUL_v6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Transmission Losses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7C3-4261-A76C-C2926E794E8C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5DB-461A-A1CC-A6E92D7B5E6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PTCUL </c:v>
                </c:pt>
                <c:pt idx="1">
                  <c:v>GETCO </c:v>
                </c:pt>
                <c:pt idx="2">
                  <c:v>UPPTCL *</c:v>
                </c:pt>
                <c:pt idx="3">
                  <c:v>PSTCL</c:v>
                </c:pt>
                <c:pt idx="4">
                  <c:v>HVPNL </c:v>
                </c:pt>
                <c:pt idx="5">
                  <c:v>KPTCL*</c:v>
                </c:pt>
                <c:pt idx="6">
                  <c:v>MSETCL</c:v>
                </c:pt>
                <c:pt idx="7">
                  <c:v>TANTRANSCO*</c:v>
                </c:pt>
              </c:strCache>
            </c:strRef>
          </c:cat>
          <c:val>
            <c:numRef>
              <c:f>Sheet1!$B$2:$B$9</c:f>
              <c:numCache>
                <c:formatCode>0.00%</c:formatCode>
                <c:ptCount val="8"/>
                <c:pt idx="0">
                  <c:v>1.3899999999999999E-2</c:v>
                </c:pt>
                <c:pt idx="1">
                  <c:v>3.7199999999999997E-2</c:v>
                </c:pt>
                <c:pt idx="2">
                  <c:v>3.7900000000000003E-2</c:v>
                </c:pt>
                <c:pt idx="3">
                  <c:v>3.1199999999999999E-2</c:v>
                </c:pt>
                <c:pt idx="4">
                  <c:v>2.2599999999999999E-2</c:v>
                </c:pt>
                <c:pt idx="5">
                  <c:v>3.2199999999999999E-2</c:v>
                </c:pt>
                <c:pt idx="6">
                  <c:v>3.3000000000000002E-2</c:v>
                </c:pt>
                <c:pt idx="7">
                  <c:v>4.1099999999999998E-2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BB-4369-8A45-8DFFF4CBBFE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94994536"/>
        <c:axId val="694998144"/>
      </c:barChart>
      <c:catAx>
        <c:axId val="694994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694998144"/>
        <c:crosses val="autoZero"/>
        <c:auto val="1"/>
        <c:lblAlgn val="ctr"/>
        <c:lblOffset val="100"/>
        <c:noMultiLvlLbl val="0"/>
      </c:catAx>
      <c:valAx>
        <c:axId val="694998144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694994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j-lt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Transmission Availability Factor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4EA-4782-9240-44D1773DB7C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72B-4035-9E61-1C8F2EF618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PTCUL</c:v>
                </c:pt>
                <c:pt idx="1">
                  <c:v>GETCO </c:v>
                </c:pt>
                <c:pt idx="2">
                  <c:v>UPPTCL *</c:v>
                </c:pt>
                <c:pt idx="3">
                  <c:v>PSTCL</c:v>
                </c:pt>
                <c:pt idx="4">
                  <c:v>HVPNL </c:v>
                </c:pt>
                <c:pt idx="5">
                  <c:v>KPTCL*</c:v>
                </c:pt>
                <c:pt idx="6">
                  <c:v>MSETCL</c:v>
                </c:pt>
                <c:pt idx="7">
                  <c:v>TANTRANSCO*</c:v>
                </c:pt>
              </c:strCache>
            </c:strRef>
          </c:cat>
          <c:val>
            <c:numRef>
              <c:f>Sheet1!$B$2:$B$9</c:f>
              <c:numCache>
                <c:formatCode>0.00%</c:formatCode>
                <c:ptCount val="8"/>
                <c:pt idx="0">
                  <c:v>0.99150000000000005</c:v>
                </c:pt>
                <c:pt idx="1">
                  <c:v>0.99470000000000003</c:v>
                </c:pt>
                <c:pt idx="2">
                  <c:v>0.99750000000000005</c:v>
                </c:pt>
                <c:pt idx="3">
                  <c:v>0.99970000000000003</c:v>
                </c:pt>
                <c:pt idx="4">
                  <c:v>0.98950000000000005</c:v>
                </c:pt>
                <c:pt idx="5">
                  <c:v>0.996</c:v>
                </c:pt>
                <c:pt idx="6">
                  <c:v>0.99609999999999999</c:v>
                </c:pt>
                <c:pt idx="7">
                  <c:v>0.98850000000000005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BE-4674-A385-2F083858833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94994536"/>
        <c:axId val="694998144"/>
      </c:barChart>
      <c:catAx>
        <c:axId val="694994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694998144"/>
        <c:crosses val="autoZero"/>
        <c:auto val="1"/>
        <c:lblAlgn val="ctr"/>
        <c:lblOffset val="100"/>
        <c:noMultiLvlLbl val="0"/>
      </c:catAx>
      <c:valAx>
        <c:axId val="694998144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694994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j-lt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Sheet2!$G$3</c:f>
              <c:strCache>
                <c:ptCount val="1"/>
                <c:pt idx="0">
                  <c:v>O&amp;M Expenses per Energy Handled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3F-4E89-B096-0F17C509D5E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4A0-4CAE-9712-76A50871FC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eorgia" panose="02040502050405020303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Sheet2!$B$4:$B$10</c:f>
              <c:strCache>
                <c:ptCount val="6"/>
                <c:pt idx="0">
                  <c:v>PTCUL </c:v>
                </c:pt>
                <c:pt idx="1">
                  <c:v>GETCO </c:v>
                </c:pt>
                <c:pt idx="2">
                  <c:v>PSTCL </c:v>
                </c:pt>
                <c:pt idx="3">
                  <c:v>HVPNL </c:v>
                </c:pt>
                <c:pt idx="4">
                  <c:v>MSETCL* </c:v>
                </c:pt>
                <c:pt idx="5">
                  <c:v>UPPTCL* </c:v>
                </c:pt>
              </c:strCache>
            </c:strRef>
          </c:cat>
          <c:val>
            <c:numRef>
              <c:f>Sheet2!$G$4:$G$10</c:f>
              <c:numCache>
                <c:formatCode>_(* #,##0.00_);_(* \(#,##0.00\);_(* "-"_);@_)</c:formatCode>
                <c:ptCount val="6"/>
                <c:pt idx="0">
                  <c:v>7.8270496708557749E-2</c:v>
                </c:pt>
                <c:pt idx="1">
                  <c:v>0.14871809175294537</c:v>
                </c:pt>
                <c:pt idx="2">
                  <c:v>0.10008095293165259</c:v>
                </c:pt>
                <c:pt idx="3">
                  <c:v>0.17590686523497021</c:v>
                </c:pt>
                <c:pt idx="4">
                  <c:v>8.844493518068923E-2</c:v>
                </c:pt>
                <c:pt idx="5">
                  <c:v>8.7270642201834864E-2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3F-4E89-B096-0F17C509D5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08804031"/>
        <c:axId val="1362021599"/>
      </c:barChart>
      <c:catAx>
        <c:axId val="1608804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eorgia" panose="02040502050405020303" pitchFamily="18" charset="0"/>
                <a:ea typeface="+mn-ea"/>
                <a:cs typeface="+mn-cs"/>
              </a:defRPr>
            </a:pPr>
            <a:endParaRPr lang="en-US"/>
          </a:p>
        </c:txPr>
        <c:crossAx val="1362021599"/>
        <c:crosses val="autoZero"/>
        <c:auto val="1"/>
        <c:lblAlgn val="ctr"/>
        <c:lblOffset val="100"/>
        <c:noMultiLvlLbl val="0"/>
      </c:catAx>
      <c:valAx>
        <c:axId val="1362021599"/>
        <c:scaling>
          <c:orientation val="minMax"/>
        </c:scaling>
        <c:delete val="1"/>
        <c:axPos val="l"/>
        <c:numFmt formatCode="_(* #,##0.00_);_(* \(#,##0.00\);_(* &quot;-&quot;_);@_)" sourceLinked="1"/>
        <c:majorTickMark val="none"/>
        <c:minorTickMark val="none"/>
        <c:tickLblPos val="nextTo"/>
        <c:crossAx val="16088040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Georgia" panose="02040502050405020303" pitchFamily="18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Sheet2!$H$3</c:f>
              <c:strCache>
                <c:ptCount val="1"/>
                <c:pt idx="0">
                  <c:v>Employee Expense per Energy Handled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095-4588-873E-5C0CB86CEC8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2AA-4753-8CD0-F2C8DCE6B1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Sheet2!$B$4:$B$10</c:f>
              <c:strCache>
                <c:ptCount val="6"/>
                <c:pt idx="0">
                  <c:v>PTCUL </c:v>
                </c:pt>
                <c:pt idx="1">
                  <c:v>GETCO </c:v>
                </c:pt>
                <c:pt idx="2">
                  <c:v>PSTCL </c:v>
                </c:pt>
                <c:pt idx="3">
                  <c:v>HVPNL </c:v>
                </c:pt>
                <c:pt idx="4">
                  <c:v>MSETCL* </c:v>
                </c:pt>
                <c:pt idx="5">
                  <c:v>UPPTCL* </c:v>
                </c:pt>
              </c:strCache>
            </c:strRef>
          </c:cat>
          <c:val>
            <c:numRef>
              <c:f>Sheet2!$H$4:$H$10</c:f>
              <c:numCache>
                <c:formatCode>_(* #,##0.00_);_(* \(#,##0.00\);_(* "-"_);@_)</c:formatCode>
                <c:ptCount val="6"/>
                <c:pt idx="0">
                  <c:v>4.3764213046080191E-2</c:v>
                </c:pt>
                <c:pt idx="1">
                  <c:v>0.10518787932881114</c:v>
                </c:pt>
                <c:pt idx="2">
                  <c:v>8.9543579661539641E-2</c:v>
                </c:pt>
                <c:pt idx="3">
                  <c:v>6.6319713931611762E-2</c:v>
                </c:pt>
                <c:pt idx="4">
                  <c:v>5.6971152247224648E-2</c:v>
                </c:pt>
                <c:pt idx="5">
                  <c:v>5.2115399196299948E-2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95-4588-873E-5C0CB86CEC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0043327"/>
        <c:axId val="66821951"/>
      </c:barChart>
      <c:catAx>
        <c:axId val="220043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66821951"/>
        <c:crosses val="autoZero"/>
        <c:auto val="1"/>
        <c:lblAlgn val="ctr"/>
        <c:lblOffset val="100"/>
        <c:noMultiLvlLbl val="0"/>
      </c:catAx>
      <c:valAx>
        <c:axId val="66821951"/>
        <c:scaling>
          <c:orientation val="minMax"/>
        </c:scaling>
        <c:delete val="1"/>
        <c:axPos val="l"/>
        <c:numFmt formatCode="_(* #,##0.00_);_(* \(#,##0.00\);_(* &quot;-&quot;_);@_)" sourceLinked="1"/>
        <c:majorTickMark val="none"/>
        <c:minorTickMark val="none"/>
        <c:tickLblPos val="nextTo"/>
        <c:crossAx val="2200433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j-lt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AD35B1-60AB-43F7-96E0-8278C11AA7BA}" type="datetimeFigureOut">
              <a:rPr lang="en-GB" smtClean="0"/>
              <a:pPr/>
              <a:t>16/01/2020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1CB74D-572E-4F08-9394-3ECB1E1638A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29414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B935B-3E5D-4FF0-8ED3-E5C882647223}" type="datetimeFigureOut">
              <a:rPr lang="en-US" smtClean="0"/>
              <a:pPr/>
              <a:t>16/01/2020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696913"/>
            <a:ext cx="451167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8706B8-EBCC-470A-8AE8-B49CE76EE6E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7900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9.xml"/><Relationship Id="rId9" Type="http://schemas.openxmlformats.org/officeDocument/2006/relationships/tags" Target="../tags/tag84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9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11" Type="http://schemas.openxmlformats.org/officeDocument/2006/relationships/tags" Target="../tags/tag103.xml"/><Relationship Id="rId5" Type="http://schemas.openxmlformats.org/officeDocument/2006/relationships/tags" Target="../tags/tag97.xml"/><Relationship Id="rId10" Type="http://schemas.openxmlformats.org/officeDocument/2006/relationships/tags" Target="../tags/tag102.xml"/><Relationship Id="rId4" Type="http://schemas.openxmlformats.org/officeDocument/2006/relationships/tags" Target="../tags/tag96.xml"/><Relationship Id="rId9" Type="http://schemas.openxmlformats.org/officeDocument/2006/relationships/tags" Target="../tags/tag10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11" Type="http://schemas.openxmlformats.org/officeDocument/2006/relationships/tags" Target="../tags/tag114.xml"/><Relationship Id="rId5" Type="http://schemas.openxmlformats.org/officeDocument/2006/relationships/tags" Target="../tags/tag108.xml"/><Relationship Id="rId10" Type="http://schemas.openxmlformats.org/officeDocument/2006/relationships/tags" Target="../tags/tag113.xml"/><Relationship Id="rId4" Type="http://schemas.openxmlformats.org/officeDocument/2006/relationships/tags" Target="../tags/tag107.xml"/><Relationship Id="rId9" Type="http://schemas.openxmlformats.org/officeDocument/2006/relationships/tags" Target="../tags/tag11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3" Type="http://schemas.openxmlformats.org/officeDocument/2006/relationships/tags" Target="../tags/tag117.xml"/><Relationship Id="rId7" Type="http://schemas.openxmlformats.org/officeDocument/2006/relationships/tags" Target="../tags/tag121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9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4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5" Type="http://schemas.openxmlformats.org/officeDocument/2006/relationships/tags" Target="../tags/tag35.xml"/><Relationship Id="rId10" Type="http://schemas.openxmlformats.org/officeDocument/2006/relationships/tags" Target="../tags/tag40.xml"/><Relationship Id="rId4" Type="http://schemas.openxmlformats.org/officeDocument/2006/relationships/tags" Target="../tags/tag34.xml"/><Relationship Id="rId9" Type="http://schemas.openxmlformats.org/officeDocument/2006/relationships/tags" Target="../tags/tag39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tags" Target="../tags/tag53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5" Type="http://schemas.openxmlformats.org/officeDocument/2006/relationships/tags" Target="../tags/tag46.xml"/><Relationship Id="rId10" Type="http://schemas.openxmlformats.org/officeDocument/2006/relationships/tags" Target="../tags/tag51.xml"/><Relationship Id="rId4" Type="http://schemas.openxmlformats.org/officeDocument/2006/relationships/tags" Target="../tags/tag45.xml"/><Relationship Id="rId9" Type="http://schemas.openxmlformats.org/officeDocument/2006/relationships/tags" Target="../tags/tag50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57.xml"/><Relationship Id="rId9" Type="http://schemas.openxmlformats.org/officeDocument/2006/relationships/tags" Target="../tags/tag62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66.xml"/><Relationship Id="rId9" Type="http://schemas.openxmlformats.org/officeDocument/2006/relationships/tags" Target="../tags/tag7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Logo with Panels"/>
          <p:cNvGrpSpPr/>
          <p:nvPr userDrawn="1"/>
        </p:nvGrpSpPr>
        <p:grpSpPr>
          <a:xfrm>
            <a:off x="1130368" y="0"/>
            <a:ext cx="8928031" cy="7318210"/>
            <a:chOff x="1130368" y="0"/>
            <a:chExt cx="8928031" cy="7318210"/>
          </a:xfrm>
        </p:grpSpPr>
        <p:grpSp>
          <p:nvGrpSpPr>
            <p:cNvPr id="4" name="Logo Shapes"/>
            <p:cNvGrpSpPr/>
            <p:nvPr userDrawn="1"/>
          </p:nvGrpSpPr>
          <p:grpSpPr>
            <a:xfrm>
              <a:off x="1904992" y="0"/>
              <a:ext cx="8153407" cy="6792223"/>
              <a:chOff x="1828800" y="-7143"/>
              <a:chExt cx="8153407" cy="6792223"/>
            </a:xfrm>
          </p:grpSpPr>
          <p:sp>
            <p:nvSpPr>
              <p:cNvPr id="23" name="Rectangle 1"/>
              <p:cNvSpPr>
                <a:spLocks noChangeArrowheads="1"/>
              </p:cNvSpPr>
              <p:nvPr/>
            </p:nvSpPr>
            <p:spPr bwMode="gray">
              <a:xfrm>
                <a:off x="1832930" y="4496096"/>
                <a:ext cx="8149277" cy="2288752"/>
              </a:xfrm>
              <a:prstGeom prst="rect">
                <a:avLst/>
              </a:prstGeom>
              <a:solidFill>
                <a:srgbClr val="F3BE2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68" name="Rectangle 2"/>
              <p:cNvSpPr>
                <a:spLocks noChangeArrowheads="1"/>
              </p:cNvSpPr>
              <p:nvPr userDrawn="1"/>
            </p:nvSpPr>
            <p:spPr bwMode="gray">
              <a:xfrm>
                <a:off x="1828800" y="3583783"/>
                <a:ext cx="7132320" cy="3201066"/>
              </a:xfrm>
              <a:prstGeom prst="rect">
                <a:avLst/>
              </a:prstGeom>
              <a:solidFill>
                <a:srgbClr val="F3BC8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20" name="Rectangle 3"/>
              <p:cNvSpPr>
                <a:spLocks noChangeArrowheads="1"/>
              </p:cNvSpPr>
              <p:nvPr userDrawn="1"/>
            </p:nvSpPr>
            <p:spPr bwMode="gray">
              <a:xfrm>
                <a:off x="1828800" y="4496096"/>
                <a:ext cx="7132320" cy="2288752"/>
              </a:xfrm>
              <a:prstGeom prst="rect">
                <a:avLst/>
              </a:prstGeom>
              <a:solidFill>
                <a:srgbClr val="E88C1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24" name="Rectangle 4"/>
              <p:cNvSpPr>
                <a:spLocks noChangeArrowheads="1"/>
              </p:cNvSpPr>
              <p:nvPr/>
            </p:nvSpPr>
            <p:spPr bwMode="gray">
              <a:xfrm>
                <a:off x="1828800" y="-7143"/>
                <a:ext cx="6248400" cy="6772722"/>
              </a:xfrm>
              <a:prstGeom prst="rect">
                <a:avLst/>
              </a:prstGeom>
              <a:solidFill>
                <a:srgbClr val="EE9C3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28" name="Rectangle 5"/>
              <p:cNvSpPr>
                <a:spLocks noChangeArrowheads="1"/>
              </p:cNvSpPr>
              <p:nvPr userDrawn="1"/>
            </p:nvSpPr>
            <p:spPr bwMode="gray">
              <a:xfrm>
                <a:off x="1828800" y="1057864"/>
                <a:ext cx="6492240" cy="5707715"/>
              </a:xfrm>
              <a:prstGeom prst="rect">
                <a:avLst/>
              </a:prstGeom>
              <a:solidFill>
                <a:srgbClr val="E669A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69" name="Rectangle 6"/>
              <p:cNvSpPr>
                <a:spLocks noChangeArrowheads="1"/>
              </p:cNvSpPr>
              <p:nvPr userDrawn="1"/>
            </p:nvSpPr>
            <p:spPr bwMode="gray">
              <a:xfrm>
                <a:off x="1828800" y="3583783"/>
                <a:ext cx="6492240" cy="3201066"/>
              </a:xfrm>
              <a:prstGeom prst="rect">
                <a:avLst/>
              </a:prstGeom>
              <a:solidFill>
                <a:srgbClr val="DB4D5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29" name="Rectangle 7"/>
              <p:cNvSpPr>
                <a:spLocks noChangeArrowheads="1"/>
              </p:cNvSpPr>
              <p:nvPr userDrawn="1"/>
            </p:nvSpPr>
            <p:spPr bwMode="gray">
              <a:xfrm>
                <a:off x="1828800" y="1057864"/>
                <a:ext cx="6248400" cy="5707715"/>
              </a:xfrm>
              <a:prstGeom prst="rect">
                <a:avLst/>
              </a:prstGeom>
              <a:solidFill>
                <a:srgbClr val="D7402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26" name="Rectangle 8"/>
              <p:cNvSpPr>
                <a:spLocks noChangeArrowheads="1"/>
              </p:cNvSpPr>
              <p:nvPr userDrawn="1"/>
            </p:nvSpPr>
            <p:spPr bwMode="gray">
              <a:xfrm>
                <a:off x="1828800" y="4496096"/>
                <a:ext cx="6492240" cy="2288752"/>
              </a:xfrm>
              <a:prstGeom prst="rect">
                <a:avLst/>
              </a:prstGeom>
              <a:solidFill>
                <a:srgbClr val="D1390D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27" name="Rectangle 9"/>
              <p:cNvSpPr/>
              <p:nvPr userDrawn="1"/>
            </p:nvSpPr>
            <p:spPr bwMode="gray">
              <a:xfrm>
                <a:off x="1828800" y="3583783"/>
                <a:ext cx="6246019" cy="3201066"/>
              </a:xfrm>
              <a:prstGeom prst="rect">
                <a:avLst/>
              </a:prstGeom>
              <a:solidFill>
                <a:srgbClr val="CD2F0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algn="l" defTabSz="1018824" rtl="0" eaLnBrk="1" latinLnBrk="0" hangingPunct="1"/>
                <a:endParaRPr lang="en-GB" sz="2000" kern="120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Rectangle 10"/>
              <p:cNvSpPr>
                <a:spLocks noChangeArrowheads="1"/>
              </p:cNvSpPr>
              <p:nvPr userDrawn="1"/>
            </p:nvSpPr>
            <p:spPr bwMode="gray">
              <a:xfrm>
                <a:off x="1828800" y="4495801"/>
                <a:ext cx="6245352" cy="2288752"/>
              </a:xfrm>
              <a:prstGeom prst="rect">
                <a:avLst/>
              </a:prstGeom>
              <a:solidFill>
                <a:srgbClr val="C42303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71" name="Rectangle 11"/>
              <p:cNvSpPr>
                <a:spLocks noChangeArrowheads="1"/>
              </p:cNvSpPr>
              <p:nvPr userDrawn="1"/>
            </p:nvSpPr>
            <p:spPr bwMode="gray">
              <a:xfrm>
                <a:off x="1828800" y="4800832"/>
                <a:ext cx="2286000" cy="1984248"/>
              </a:xfrm>
              <a:prstGeom prst="rect">
                <a:avLst/>
              </a:prstGeom>
              <a:solidFill>
                <a:srgbClr val="9A170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</p:grpSp>
        <p:grpSp>
          <p:nvGrpSpPr>
            <p:cNvPr id="36" name="Logo"/>
            <p:cNvGrpSpPr/>
            <p:nvPr userDrawn="1"/>
          </p:nvGrpSpPr>
          <p:grpSpPr>
            <a:xfrm>
              <a:off x="1130368" y="6790556"/>
              <a:ext cx="905256" cy="527654"/>
              <a:chOff x="1130368" y="6790556"/>
              <a:chExt cx="905256" cy="527654"/>
            </a:xfrm>
          </p:grpSpPr>
          <p:sp>
            <p:nvSpPr>
              <p:cNvPr id="38" name="Rectangle 0"/>
              <p:cNvSpPr>
                <a:spLocks noChangeArrowheads="1"/>
              </p:cNvSpPr>
              <p:nvPr userDrawn="1"/>
            </p:nvSpPr>
            <p:spPr bwMode="black">
              <a:xfrm>
                <a:off x="1676368" y="6790556"/>
                <a:ext cx="228600" cy="57350"/>
              </a:xfrm>
              <a:prstGeom prst="rect">
                <a:avLst/>
              </a:prstGeom>
              <a:solidFill>
                <a:srgbClr val="A10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9" name="Freeform 38"/>
              <p:cNvSpPr>
                <a:spLocks noEditPoints="1"/>
              </p:cNvSpPr>
              <p:nvPr userDrawn="1"/>
            </p:nvSpPr>
            <p:spPr bwMode="black">
              <a:xfrm>
                <a:off x="1130368" y="6976999"/>
                <a:ext cx="905256" cy="341211"/>
              </a:xfrm>
              <a:custGeom>
                <a:avLst/>
                <a:gdLst/>
                <a:ahLst/>
                <a:cxnLst>
                  <a:cxn ang="0">
                    <a:pos x="581" y="233"/>
                  </a:cxn>
                  <a:cxn ang="0">
                    <a:pos x="538" y="949"/>
                  </a:cxn>
                  <a:cxn ang="0">
                    <a:pos x="630" y="946"/>
                  </a:cxn>
                  <a:cxn ang="0">
                    <a:pos x="793" y="880"/>
                  </a:cxn>
                  <a:cxn ang="0">
                    <a:pos x="886" y="728"/>
                  </a:cxn>
                  <a:cxn ang="0">
                    <a:pos x="905" y="505"/>
                  </a:cxn>
                  <a:cxn ang="0">
                    <a:pos x="850" y="329"/>
                  </a:cxn>
                  <a:cxn ang="0">
                    <a:pos x="727" y="241"/>
                  </a:cxn>
                  <a:cxn ang="0">
                    <a:pos x="521" y="3"/>
                  </a:cxn>
                  <a:cxn ang="0">
                    <a:pos x="643" y="74"/>
                  </a:cxn>
                  <a:cxn ang="0">
                    <a:pos x="761" y="24"/>
                  </a:cxn>
                  <a:cxn ang="0">
                    <a:pos x="855" y="9"/>
                  </a:cxn>
                  <a:cxn ang="0">
                    <a:pos x="1026" y="40"/>
                  </a:cxn>
                  <a:cxn ang="0">
                    <a:pos x="1180" y="172"/>
                  </a:cxn>
                  <a:cxn ang="0">
                    <a:pos x="1265" y="383"/>
                  </a:cxn>
                  <a:cxn ang="0">
                    <a:pos x="1265" y="641"/>
                  </a:cxn>
                  <a:cxn ang="0">
                    <a:pos x="1175" y="857"/>
                  </a:cxn>
                  <a:cxn ang="0">
                    <a:pos x="1005" y="1006"/>
                  </a:cxn>
                  <a:cxn ang="0">
                    <a:pos x="766" y="1074"/>
                  </a:cxn>
                  <a:cxn ang="0">
                    <a:pos x="601" y="1074"/>
                  </a:cxn>
                  <a:cxn ang="0">
                    <a:pos x="692" y="1447"/>
                  </a:cxn>
                  <a:cxn ang="0">
                    <a:pos x="171" y="1408"/>
                  </a:cxn>
                  <a:cxn ang="0">
                    <a:pos x="413" y="3"/>
                  </a:cxn>
                  <a:cxn ang="0">
                    <a:pos x="3876" y="20"/>
                  </a:cxn>
                  <a:cxn ang="0">
                    <a:pos x="4036" y="100"/>
                  </a:cxn>
                  <a:cxn ang="0">
                    <a:pos x="4113" y="232"/>
                  </a:cxn>
                  <a:cxn ang="0">
                    <a:pos x="4091" y="362"/>
                  </a:cxn>
                  <a:cxn ang="0">
                    <a:pos x="3995" y="436"/>
                  </a:cxn>
                  <a:cxn ang="0">
                    <a:pos x="3859" y="438"/>
                  </a:cxn>
                  <a:cxn ang="0">
                    <a:pos x="3757" y="114"/>
                  </a:cxn>
                  <a:cxn ang="0">
                    <a:pos x="3597" y="187"/>
                  </a:cxn>
                  <a:cxn ang="0">
                    <a:pos x="3508" y="339"/>
                  </a:cxn>
                  <a:cxn ang="0">
                    <a:pos x="3489" y="565"/>
                  </a:cxn>
                  <a:cxn ang="0">
                    <a:pos x="3547" y="753"/>
                  </a:cxn>
                  <a:cxn ang="0">
                    <a:pos x="3668" y="869"/>
                  </a:cxn>
                  <a:cxn ang="0">
                    <a:pos x="3821" y="896"/>
                  </a:cxn>
                  <a:cxn ang="0">
                    <a:pos x="3931" y="872"/>
                  </a:cxn>
                  <a:cxn ang="0">
                    <a:pos x="4079" y="810"/>
                  </a:cxn>
                  <a:cxn ang="0">
                    <a:pos x="4016" y="1024"/>
                  </a:cxn>
                  <a:cxn ang="0">
                    <a:pos x="3830" y="1080"/>
                  </a:cxn>
                  <a:cxn ang="0">
                    <a:pos x="3651" y="1095"/>
                  </a:cxn>
                  <a:cxn ang="0">
                    <a:pos x="3426" y="1060"/>
                  </a:cxn>
                  <a:cxn ang="0">
                    <a:pos x="3255" y="947"/>
                  </a:cxn>
                  <a:cxn ang="0">
                    <a:pos x="3140" y="772"/>
                  </a:cxn>
                  <a:cxn ang="0">
                    <a:pos x="3101" y="561"/>
                  </a:cxn>
                  <a:cxn ang="0">
                    <a:pos x="3153" y="318"/>
                  </a:cxn>
                  <a:cxn ang="0">
                    <a:pos x="3293" y="135"/>
                  </a:cxn>
                  <a:cxn ang="0">
                    <a:pos x="3508" y="27"/>
                  </a:cxn>
                  <a:cxn ang="0">
                    <a:pos x="2910" y="0"/>
                  </a:cxn>
                  <a:cxn ang="0">
                    <a:pos x="3040" y="52"/>
                  </a:cxn>
                  <a:cxn ang="0">
                    <a:pos x="3093" y="178"/>
                  </a:cxn>
                  <a:cxn ang="0">
                    <a:pos x="3071" y="277"/>
                  </a:cxn>
                  <a:cxn ang="0">
                    <a:pos x="3004" y="393"/>
                  </a:cxn>
                  <a:cxn ang="0">
                    <a:pos x="2876" y="561"/>
                  </a:cxn>
                  <a:cxn ang="0">
                    <a:pos x="1784" y="1078"/>
                  </a:cxn>
                  <a:cxn ang="0">
                    <a:pos x="1313" y="118"/>
                  </a:cxn>
                  <a:cxn ang="0">
                    <a:pos x="2247" y="25"/>
                  </a:cxn>
                  <a:cxn ang="0">
                    <a:pos x="2759" y="62"/>
                  </a:cxn>
                  <a:cxn ang="0">
                    <a:pos x="2872" y="4"/>
                  </a:cxn>
                </a:cxnLst>
                <a:rect l="0" t="0" r="r" b="b"/>
                <a:pathLst>
                  <a:path w="4127" h="1544">
                    <a:moveTo>
                      <a:pt x="640" y="229"/>
                    </a:moveTo>
                    <a:lnTo>
                      <a:pt x="622" y="229"/>
                    </a:lnTo>
                    <a:lnTo>
                      <a:pt x="603" y="230"/>
                    </a:lnTo>
                    <a:lnTo>
                      <a:pt x="581" y="233"/>
                    </a:lnTo>
                    <a:lnTo>
                      <a:pt x="553" y="235"/>
                    </a:lnTo>
                    <a:lnTo>
                      <a:pt x="521" y="241"/>
                    </a:lnTo>
                    <a:lnTo>
                      <a:pt x="521" y="947"/>
                    </a:lnTo>
                    <a:lnTo>
                      <a:pt x="538" y="949"/>
                    </a:lnTo>
                    <a:lnTo>
                      <a:pt x="553" y="949"/>
                    </a:lnTo>
                    <a:lnTo>
                      <a:pt x="566" y="949"/>
                    </a:lnTo>
                    <a:lnTo>
                      <a:pt x="578" y="949"/>
                    </a:lnTo>
                    <a:lnTo>
                      <a:pt x="630" y="946"/>
                    </a:lnTo>
                    <a:lnTo>
                      <a:pt x="677" y="937"/>
                    </a:lnTo>
                    <a:lnTo>
                      <a:pt x="720" y="924"/>
                    </a:lnTo>
                    <a:lnTo>
                      <a:pt x="758" y="905"/>
                    </a:lnTo>
                    <a:lnTo>
                      <a:pt x="793" y="880"/>
                    </a:lnTo>
                    <a:lnTo>
                      <a:pt x="824" y="850"/>
                    </a:lnTo>
                    <a:lnTo>
                      <a:pt x="849" y="815"/>
                    </a:lnTo>
                    <a:lnTo>
                      <a:pt x="870" y="775"/>
                    </a:lnTo>
                    <a:lnTo>
                      <a:pt x="886" y="728"/>
                    </a:lnTo>
                    <a:lnTo>
                      <a:pt x="897" y="678"/>
                    </a:lnTo>
                    <a:lnTo>
                      <a:pt x="905" y="622"/>
                    </a:lnTo>
                    <a:lnTo>
                      <a:pt x="907" y="561"/>
                    </a:lnTo>
                    <a:lnTo>
                      <a:pt x="905" y="505"/>
                    </a:lnTo>
                    <a:lnTo>
                      <a:pt x="897" y="452"/>
                    </a:lnTo>
                    <a:lnTo>
                      <a:pt x="886" y="407"/>
                    </a:lnTo>
                    <a:lnTo>
                      <a:pt x="870" y="366"/>
                    </a:lnTo>
                    <a:lnTo>
                      <a:pt x="850" y="329"/>
                    </a:lnTo>
                    <a:lnTo>
                      <a:pt x="826" y="299"/>
                    </a:lnTo>
                    <a:lnTo>
                      <a:pt x="797" y="274"/>
                    </a:lnTo>
                    <a:lnTo>
                      <a:pt x="763" y="254"/>
                    </a:lnTo>
                    <a:lnTo>
                      <a:pt x="727" y="241"/>
                    </a:lnTo>
                    <a:lnTo>
                      <a:pt x="686" y="232"/>
                    </a:lnTo>
                    <a:lnTo>
                      <a:pt x="640" y="229"/>
                    </a:lnTo>
                    <a:close/>
                    <a:moveTo>
                      <a:pt x="413" y="3"/>
                    </a:moveTo>
                    <a:lnTo>
                      <a:pt x="521" y="3"/>
                    </a:lnTo>
                    <a:lnTo>
                      <a:pt x="521" y="143"/>
                    </a:lnTo>
                    <a:lnTo>
                      <a:pt x="566" y="117"/>
                    </a:lnTo>
                    <a:lnTo>
                      <a:pt x="607" y="93"/>
                    </a:lnTo>
                    <a:lnTo>
                      <a:pt x="643" y="74"/>
                    </a:lnTo>
                    <a:lnTo>
                      <a:pt x="677" y="57"/>
                    </a:lnTo>
                    <a:lnTo>
                      <a:pt x="707" y="44"/>
                    </a:lnTo>
                    <a:lnTo>
                      <a:pt x="735" y="33"/>
                    </a:lnTo>
                    <a:lnTo>
                      <a:pt x="761" y="24"/>
                    </a:lnTo>
                    <a:lnTo>
                      <a:pt x="785" y="18"/>
                    </a:lnTo>
                    <a:lnTo>
                      <a:pt x="809" y="13"/>
                    </a:lnTo>
                    <a:lnTo>
                      <a:pt x="831" y="10"/>
                    </a:lnTo>
                    <a:lnTo>
                      <a:pt x="855" y="9"/>
                    </a:lnTo>
                    <a:lnTo>
                      <a:pt x="879" y="8"/>
                    </a:lnTo>
                    <a:lnTo>
                      <a:pt x="931" y="12"/>
                    </a:lnTo>
                    <a:lnTo>
                      <a:pt x="980" y="23"/>
                    </a:lnTo>
                    <a:lnTo>
                      <a:pt x="1026" y="40"/>
                    </a:lnTo>
                    <a:lnTo>
                      <a:pt x="1070" y="64"/>
                    </a:lnTo>
                    <a:lnTo>
                      <a:pt x="1110" y="94"/>
                    </a:lnTo>
                    <a:lnTo>
                      <a:pt x="1148" y="130"/>
                    </a:lnTo>
                    <a:lnTo>
                      <a:pt x="1180" y="172"/>
                    </a:lnTo>
                    <a:lnTo>
                      <a:pt x="1209" y="218"/>
                    </a:lnTo>
                    <a:lnTo>
                      <a:pt x="1233" y="268"/>
                    </a:lnTo>
                    <a:lnTo>
                      <a:pt x="1252" y="324"/>
                    </a:lnTo>
                    <a:lnTo>
                      <a:pt x="1265" y="383"/>
                    </a:lnTo>
                    <a:lnTo>
                      <a:pt x="1274" y="446"/>
                    </a:lnTo>
                    <a:lnTo>
                      <a:pt x="1278" y="512"/>
                    </a:lnTo>
                    <a:lnTo>
                      <a:pt x="1274" y="578"/>
                    </a:lnTo>
                    <a:lnTo>
                      <a:pt x="1265" y="641"/>
                    </a:lnTo>
                    <a:lnTo>
                      <a:pt x="1252" y="701"/>
                    </a:lnTo>
                    <a:lnTo>
                      <a:pt x="1232" y="756"/>
                    </a:lnTo>
                    <a:lnTo>
                      <a:pt x="1205" y="809"/>
                    </a:lnTo>
                    <a:lnTo>
                      <a:pt x="1175" y="857"/>
                    </a:lnTo>
                    <a:lnTo>
                      <a:pt x="1140" y="901"/>
                    </a:lnTo>
                    <a:lnTo>
                      <a:pt x="1099" y="941"/>
                    </a:lnTo>
                    <a:lnTo>
                      <a:pt x="1054" y="976"/>
                    </a:lnTo>
                    <a:lnTo>
                      <a:pt x="1005" y="1006"/>
                    </a:lnTo>
                    <a:lnTo>
                      <a:pt x="951" y="1031"/>
                    </a:lnTo>
                    <a:lnTo>
                      <a:pt x="894" y="1051"/>
                    </a:lnTo>
                    <a:lnTo>
                      <a:pt x="831" y="1065"/>
                    </a:lnTo>
                    <a:lnTo>
                      <a:pt x="766" y="1074"/>
                    </a:lnTo>
                    <a:lnTo>
                      <a:pt x="696" y="1078"/>
                    </a:lnTo>
                    <a:lnTo>
                      <a:pt x="670" y="1078"/>
                    </a:lnTo>
                    <a:lnTo>
                      <a:pt x="637" y="1076"/>
                    </a:lnTo>
                    <a:lnTo>
                      <a:pt x="601" y="1074"/>
                    </a:lnTo>
                    <a:lnTo>
                      <a:pt x="561" y="1071"/>
                    </a:lnTo>
                    <a:lnTo>
                      <a:pt x="521" y="1068"/>
                    </a:lnTo>
                    <a:lnTo>
                      <a:pt x="521" y="1408"/>
                    </a:lnTo>
                    <a:lnTo>
                      <a:pt x="692" y="1447"/>
                    </a:lnTo>
                    <a:lnTo>
                      <a:pt x="692" y="1544"/>
                    </a:lnTo>
                    <a:lnTo>
                      <a:pt x="18" y="1544"/>
                    </a:lnTo>
                    <a:lnTo>
                      <a:pt x="18" y="1447"/>
                    </a:lnTo>
                    <a:lnTo>
                      <a:pt x="171" y="1408"/>
                    </a:lnTo>
                    <a:lnTo>
                      <a:pt x="171" y="229"/>
                    </a:lnTo>
                    <a:lnTo>
                      <a:pt x="0" y="229"/>
                    </a:lnTo>
                    <a:lnTo>
                      <a:pt x="0" y="128"/>
                    </a:lnTo>
                    <a:lnTo>
                      <a:pt x="413" y="3"/>
                    </a:lnTo>
                    <a:close/>
                    <a:moveTo>
                      <a:pt x="3711" y="0"/>
                    </a:moveTo>
                    <a:lnTo>
                      <a:pt x="3770" y="3"/>
                    </a:lnTo>
                    <a:lnTo>
                      <a:pt x="3825" y="9"/>
                    </a:lnTo>
                    <a:lnTo>
                      <a:pt x="3876" y="20"/>
                    </a:lnTo>
                    <a:lnTo>
                      <a:pt x="3923" y="34"/>
                    </a:lnTo>
                    <a:lnTo>
                      <a:pt x="3965" y="53"/>
                    </a:lnTo>
                    <a:lnTo>
                      <a:pt x="4004" y="75"/>
                    </a:lnTo>
                    <a:lnTo>
                      <a:pt x="4036" y="100"/>
                    </a:lnTo>
                    <a:lnTo>
                      <a:pt x="4064" y="129"/>
                    </a:lnTo>
                    <a:lnTo>
                      <a:pt x="4086" y="160"/>
                    </a:lnTo>
                    <a:lnTo>
                      <a:pt x="4103" y="194"/>
                    </a:lnTo>
                    <a:lnTo>
                      <a:pt x="4113" y="232"/>
                    </a:lnTo>
                    <a:lnTo>
                      <a:pt x="4117" y="271"/>
                    </a:lnTo>
                    <a:lnTo>
                      <a:pt x="4114" y="304"/>
                    </a:lnTo>
                    <a:lnTo>
                      <a:pt x="4105" y="334"/>
                    </a:lnTo>
                    <a:lnTo>
                      <a:pt x="4091" y="362"/>
                    </a:lnTo>
                    <a:lnTo>
                      <a:pt x="4074" y="387"/>
                    </a:lnTo>
                    <a:lnTo>
                      <a:pt x="4051" y="407"/>
                    </a:lnTo>
                    <a:lnTo>
                      <a:pt x="4025" y="423"/>
                    </a:lnTo>
                    <a:lnTo>
                      <a:pt x="3995" y="436"/>
                    </a:lnTo>
                    <a:lnTo>
                      <a:pt x="3961" y="443"/>
                    </a:lnTo>
                    <a:lnTo>
                      <a:pt x="3925" y="446"/>
                    </a:lnTo>
                    <a:lnTo>
                      <a:pt x="3891" y="444"/>
                    </a:lnTo>
                    <a:lnTo>
                      <a:pt x="3859" y="438"/>
                    </a:lnTo>
                    <a:lnTo>
                      <a:pt x="3826" y="428"/>
                    </a:lnTo>
                    <a:lnTo>
                      <a:pt x="3792" y="413"/>
                    </a:lnTo>
                    <a:lnTo>
                      <a:pt x="3757" y="394"/>
                    </a:lnTo>
                    <a:lnTo>
                      <a:pt x="3757" y="114"/>
                    </a:lnTo>
                    <a:lnTo>
                      <a:pt x="3711" y="125"/>
                    </a:lnTo>
                    <a:lnTo>
                      <a:pt x="3668" y="140"/>
                    </a:lnTo>
                    <a:lnTo>
                      <a:pt x="3631" y="162"/>
                    </a:lnTo>
                    <a:lnTo>
                      <a:pt x="3597" y="187"/>
                    </a:lnTo>
                    <a:lnTo>
                      <a:pt x="3568" y="218"/>
                    </a:lnTo>
                    <a:lnTo>
                      <a:pt x="3543" y="253"/>
                    </a:lnTo>
                    <a:lnTo>
                      <a:pt x="3523" y="294"/>
                    </a:lnTo>
                    <a:lnTo>
                      <a:pt x="3508" y="339"/>
                    </a:lnTo>
                    <a:lnTo>
                      <a:pt x="3497" y="391"/>
                    </a:lnTo>
                    <a:lnTo>
                      <a:pt x="3489" y="447"/>
                    </a:lnTo>
                    <a:lnTo>
                      <a:pt x="3487" y="507"/>
                    </a:lnTo>
                    <a:lnTo>
                      <a:pt x="3489" y="565"/>
                    </a:lnTo>
                    <a:lnTo>
                      <a:pt x="3497" y="617"/>
                    </a:lnTo>
                    <a:lnTo>
                      <a:pt x="3509" y="667"/>
                    </a:lnTo>
                    <a:lnTo>
                      <a:pt x="3526" y="712"/>
                    </a:lnTo>
                    <a:lnTo>
                      <a:pt x="3547" y="753"/>
                    </a:lnTo>
                    <a:lnTo>
                      <a:pt x="3571" y="790"/>
                    </a:lnTo>
                    <a:lnTo>
                      <a:pt x="3600" y="821"/>
                    </a:lnTo>
                    <a:lnTo>
                      <a:pt x="3632" y="847"/>
                    </a:lnTo>
                    <a:lnTo>
                      <a:pt x="3668" y="869"/>
                    </a:lnTo>
                    <a:lnTo>
                      <a:pt x="3707" y="885"/>
                    </a:lnTo>
                    <a:lnTo>
                      <a:pt x="3750" y="894"/>
                    </a:lnTo>
                    <a:lnTo>
                      <a:pt x="3795" y="897"/>
                    </a:lnTo>
                    <a:lnTo>
                      <a:pt x="3821" y="896"/>
                    </a:lnTo>
                    <a:lnTo>
                      <a:pt x="3847" y="894"/>
                    </a:lnTo>
                    <a:lnTo>
                      <a:pt x="3874" y="889"/>
                    </a:lnTo>
                    <a:lnTo>
                      <a:pt x="3901" y="881"/>
                    </a:lnTo>
                    <a:lnTo>
                      <a:pt x="3931" y="872"/>
                    </a:lnTo>
                    <a:lnTo>
                      <a:pt x="3964" y="861"/>
                    </a:lnTo>
                    <a:lnTo>
                      <a:pt x="3999" y="846"/>
                    </a:lnTo>
                    <a:lnTo>
                      <a:pt x="4036" y="830"/>
                    </a:lnTo>
                    <a:lnTo>
                      <a:pt x="4079" y="810"/>
                    </a:lnTo>
                    <a:lnTo>
                      <a:pt x="4127" y="787"/>
                    </a:lnTo>
                    <a:lnTo>
                      <a:pt x="4127" y="976"/>
                    </a:lnTo>
                    <a:lnTo>
                      <a:pt x="4069" y="1001"/>
                    </a:lnTo>
                    <a:lnTo>
                      <a:pt x="4016" y="1024"/>
                    </a:lnTo>
                    <a:lnTo>
                      <a:pt x="3966" y="1041"/>
                    </a:lnTo>
                    <a:lnTo>
                      <a:pt x="3919" y="1058"/>
                    </a:lnTo>
                    <a:lnTo>
                      <a:pt x="3874" y="1070"/>
                    </a:lnTo>
                    <a:lnTo>
                      <a:pt x="3830" y="1080"/>
                    </a:lnTo>
                    <a:lnTo>
                      <a:pt x="3786" y="1086"/>
                    </a:lnTo>
                    <a:lnTo>
                      <a:pt x="3742" y="1091"/>
                    </a:lnTo>
                    <a:lnTo>
                      <a:pt x="3697" y="1094"/>
                    </a:lnTo>
                    <a:lnTo>
                      <a:pt x="3651" y="1095"/>
                    </a:lnTo>
                    <a:lnTo>
                      <a:pt x="3588" y="1093"/>
                    </a:lnTo>
                    <a:lnTo>
                      <a:pt x="3530" y="1086"/>
                    </a:lnTo>
                    <a:lnTo>
                      <a:pt x="3476" y="1075"/>
                    </a:lnTo>
                    <a:lnTo>
                      <a:pt x="3426" y="1060"/>
                    </a:lnTo>
                    <a:lnTo>
                      <a:pt x="3378" y="1039"/>
                    </a:lnTo>
                    <a:lnTo>
                      <a:pt x="3334" y="1014"/>
                    </a:lnTo>
                    <a:lnTo>
                      <a:pt x="3294" y="984"/>
                    </a:lnTo>
                    <a:lnTo>
                      <a:pt x="3255" y="947"/>
                    </a:lnTo>
                    <a:lnTo>
                      <a:pt x="3219" y="907"/>
                    </a:lnTo>
                    <a:lnTo>
                      <a:pt x="3188" y="865"/>
                    </a:lnTo>
                    <a:lnTo>
                      <a:pt x="3162" y="820"/>
                    </a:lnTo>
                    <a:lnTo>
                      <a:pt x="3140" y="772"/>
                    </a:lnTo>
                    <a:lnTo>
                      <a:pt x="3124" y="722"/>
                    </a:lnTo>
                    <a:lnTo>
                      <a:pt x="3111" y="670"/>
                    </a:lnTo>
                    <a:lnTo>
                      <a:pt x="3104" y="616"/>
                    </a:lnTo>
                    <a:lnTo>
                      <a:pt x="3101" y="561"/>
                    </a:lnTo>
                    <a:lnTo>
                      <a:pt x="3105" y="494"/>
                    </a:lnTo>
                    <a:lnTo>
                      <a:pt x="3115" y="433"/>
                    </a:lnTo>
                    <a:lnTo>
                      <a:pt x="3130" y="373"/>
                    </a:lnTo>
                    <a:lnTo>
                      <a:pt x="3153" y="318"/>
                    </a:lnTo>
                    <a:lnTo>
                      <a:pt x="3179" y="267"/>
                    </a:lnTo>
                    <a:lnTo>
                      <a:pt x="3213" y="219"/>
                    </a:lnTo>
                    <a:lnTo>
                      <a:pt x="3250" y="175"/>
                    </a:lnTo>
                    <a:lnTo>
                      <a:pt x="3293" y="135"/>
                    </a:lnTo>
                    <a:lnTo>
                      <a:pt x="3341" y="102"/>
                    </a:lnTo>
                    <a:lnTo>
                      <a:pt x="3392" y="72"/>
                    </a:lnTo>
                    <a:lnTo>
                      <a:pt x="3448" y="47"/>
                    </a:lnTo>
                    <a:lnTo>
                      <a:pt x="3508" y="27"/>
                    </a:lnTo>
                    <a:lnTo>
                      <a:pt x="3573" y="12"/>
                    </a:lnTo>
                    <a:lnTo>
                      <a:pt x="3640" y="3"/>
                    </a:lnTo>
                    <a:lnTo>
                      <a:pt x="3711" y="0"/>
                    </a:lnTo>
                    <a:close/>
                    <a:moveTo>
                      <a:pt x="2910" y="0"/>
                    </a:moveTo>
                    <a:lnTo>
                      <a:pt x="2948" y="4"/>
                    </a:lnTo>
                    <a:lnTo>
                      <a:pt x="2983" y="14"/>
                    </a:lnTo>
                    <a:lnTo>
                      <a:pt x="3014" y="30"/>
                    </a:lnTo>
                    <a:lnTo>
                      <a:pt x="3040" y="52"/>
                    </a:lnTo>
                    <a:lnTo>
                      <a:pt x="3063" y="78"/>
                    </a:lnTo>
                    <a:lnTo>
                      <a:pt x="3079" y="109"/>
                    </a:lnTo>
                    <a:lnTo>
                      <a:pt x="3089" y="142"/>
                    </a:lnTo>
                    <a:lnTo>
                      <a:pt x="3093" y="178"/>
                    </a:lnTo>
                    <a:lnTo>
                      <a:pt x="3091" y="203"/>
                    </a:lnTo>
                    <a:lnTo>
                      <a:pt x="3088" y="227"/>
                    </a:lnTo>
                    <a:lnTo>
                      <a:pt x="3081" y="252"/>
                    </a:lnTo>
                    <a:lnTo>
                      <a:pt x="3071" y="277"/>
                    </a:lnTo>
                    <a:lnTo>
                      <a:pt x="3060" y="303"/>
                    </a:lnTo>
                    <a:lnTo>
                      <a:pt x="3044" y="331"/>
                    </a:lnTo>
                    <a:lnTo>
                      <a:pt x="3025" y="361"/>
                    </a:lnTo>
                    <a:lnTo>
                      <a:pt x="3004" y="393"/>
                    </a:lnTo>
                    <a:lnTo>
                      <a:pt x="2978" y="429"/>
                    </a:lnTo>
                    <a:lnTo>
                      <a:pt x="2948" y="468"/>
                    </a:lnTo>
                    <a:lnTo>
                      <a:pt x="2914" y="512"/>
                    </a:lnTo>
                    <a:lnTo>
                      <a:pt x="2876" y="561"/>
                    </a:lnTo>
                    <a:lnTo>
                      <a:pt x="2472" y="1078"/>
                    </a:lnTo>
                    <a:lnTo>
                      <a:pt x="2182" y="1078"/>
                    </a:lnTo>
                    <a:lnTo>
                      <a:pt x="2182" y="424"/>
                    </a:lnTo>
                    <a:lnTo>
                      <a:pt x="1784" y="1078"/>
                    </a:lnTo>
                    <a:lnTo>
                      <a:pt x="1518" y="1078"/>
                    </a:lnTo>
                    <a:lnTo>
                      <a:pt x="1518" y="234"/>
                    </a:lnTo>
                    <a:lnTo>
                      <a:pt x="1313" y="214"/>
                    </a:lnTo>
                    <a:lnTo>
                      <a:pt x="1313" y="118"/>
                    </a:lnTo>
                    <a:lnTo>
                      <a:pt x="1690" y="25"/>
                    </a:lnTo>
                    <a:lnTo>
                      <a:pt x="1832" y="25"/>
                    </a:lnTo>
                    <a:lnTo>
                      <a:pt x="1832" y="713"/>
                    </a:lnTo>
                    <a:lnTo>
                      <a:pt x="2247" y="25"/>
                    </a:lnTo>
                    <a:lnTo>
                      <a:pt x="2497" y="25"/>
                    </a:lnTo>
                    <a:lnTo>
                      <a:pt x="2497" y="822"/>
                    </a:lnTo>
                    <a:lnTo>
                      <a:pt x="2759" y="473"/>
                    </a:lnTo>
                    <a:lnTo>
                      <a:pt x="2759" y="62"/>
                    </a:lnTo>
                    <a:lnTo>
                      <a:pt x="2779" y="44"/>
                    </a:lnTo>
                    <a:lnTo>
                      <a:pt x="2806" y="27"/>
                    </a:lnTo>
                    <a:lnTo>
                      <a:pt x="2837" y="13"/>
                    </a:lnTo>
                    <a:lnTo>
                      <a:pt x="2872" y="4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  <p:sp>
        <p:nvSpPr>
          <p:cNvPr id="48" name="Descriptor"/>
          <p:cNvSpPr>
            <a:spLocks noGrp="1"/>
          </p:cNvSpPr>
          <p:nvPr userDrawn="1">
            <p:custDataLst>
              <p:tags r:id="rId1"/>
            </p:custDataLst>
          </p:nvPr>
        </p:nvSpPr>
        <p:spPr bwMode="white">
          <a:xfrm>
            <a:off x="2059200" y="611644"/>
            <a:ext cx="65" cy="215444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lvl1pPr marL="0" marR="0" indent="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None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23495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475488" marR="0" indent="-227013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itchFamily="34" charset="0"/>
              <a:buChar char="-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685800" marR="0" indent="-237744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Georgia" pitchFamily="18" charset="0"/>
              <a:buChar char="◦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91440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Georgia" pitchFamily="18" charset="0"/>
              <a:buChar char="›"/>
              <a:tabLst/>
              <a:defRPr sz="11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37744" indent="-237744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475488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682625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0" indent="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lang="en-GB" sz="1100" b="1" kern="1200" baseline="0" noProof="0" dirty="0" smtClean="0">
                <a:solidFill>
                  <a:schemeClr val="tx2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defRPr/>
            </a:pPr>
            <a:endParaRPr lang="en-GB" sz="1400" b="0" i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eport Title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 bwMode="white">
          <a:xfrm>
            <a:off x="2056818" y="1261037"/>
            <a:ext cx="5943600" cy="507831"/>
          </a:xfrm>
        </p:spPr>
        <p:txBody>
          <a:bodyPr vert="horz" lIns="0" tIns="0" rIns="0" bIns="64008" rtlCol="0" anchor="t" anchorCtr="0">
            <a:spAutoFit/>
          </a:bodyPr>
          <a:lstStyle>
            <a:lvl1pPr algn="l" defTabSz="101882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i="1" kern="1200" baseline="0" noProof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noProof="0" dirty="0"/>
              <a:t>Report Title</a:t>
            </a:r>
          </a:p>
        </p:txBody>
      </p:sp>
      <p:sp>
        <p:nvSpPr>
          <p:cNvPr id="41" name="Report Subtitle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 bwMode="white">
          <a:xfrm>
            <a:off x="2056818" y="1785188"/>
            <a:ext cx="5943600" cy="443198"/>
          </a:xfrm>
        </p:spPr>
        <p:txBody>
          <a:bodyPr tIns="0" bIns="0">
            <a:sp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/>
              <a:t>Subtitle</a:t>
            </a:r>
          </a:p>
        </p:txBody>
      </p:sp>
      <p:cxnSp>
        <p:nvCxnSpPr>
          <p:cNvPr id="25" name="Frame Line"/>
          <p:cNvCxnSpPr/>
          <p:nvPr userDrawn="1"/>
        </p:nvCxnSpPr>
        <p:spPr>
          <a:xfrm flipV="1">
            <a:off x="381000" y="3594352"/>
            <a:ext cx="1371600" cy="144000"/>
          </a:xfrm>
          <a:prstGeom prst="bentConnector3">
            <a:avLst>
              <a:gd name="adj1" fmla="val -174"/>
            </a:avLst>
          </a:prstGeom>
          <a:ln w="12700" cap="rnd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Draft Stamp"/>
          <p:cNvSpPr txBox="1"/>
          <p:nvPr userDrawn="1">
            <p:custDataLst>
              <p:tags r:id="rId4"/>
            </p:custDataLst>
          </p:nvPr>
        </p:nvSpPr>
        <p:spPr bwMode="black">
          <a:xfrm>
            <a:off x="530352" y="4041648"/>
            <a:ext cx="1371600" cy="29238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137160" rtlCol="0" anchor="t" anchorCtr="0">
            <a:spAutoFit/>
          </a:bodyPr>
          <a:lstStyle/>
          <a:p>
            <a:pPr algn="l">
              <a:lnSpc>
                <a:spcPct val="100000"/>
              </a:lnSpc>
            </a:pPr>
            <a:endParaRPr lang="en-GB" sz="10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31" name="Confidentiality Stamp"/>
          <p:cNvSpPr>
            <a:spLocks noGrp="1"/>
          </p:cNvSpPr>
          <p:nvPr userDrawn="1">
            <p:custDataLst>
              <p:tags r:id="rId5"/>
            </p:custDataLst>
          </p:nvPr>
        </p:nvSpPr>
        <p:spPr>
          <a:xfrm>
            <a:off x="530351" y="3729600"/>
            <a:ext cx="122400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marR="0" indent="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None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23495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475488" marR="0" indent="-227013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itchFamily="34" charset="0"/>
              <a:buChar char="-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685800" marR="0" indent="-237744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Georgia" pitchFamily="18" charset="0"/>
              <a:buChar char="◦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91440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Georgia" pitchFamily="18" charset="0"/>
              <a:buChar char="›"/>
              <a:tabLst/>
              <a:defRPr sz="11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37744" indent="-237744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475488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682625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0" indent="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lang="en-GB" sz="1100" b="1" kern="1200" baseline="0" noProof="0" dirty="0" smtClean="0">
                <a:solidFill>
                  <a:schemeClr val="tx2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defRPr/>
            </a:pPr>
            <a:endParaRPr lang="en-GB" sz="1000" b="0" i="1" dirty="0">
              <a:solidFill>
                <a:schemeClr val="tx1"/>
              </a:solidFill>
            </a:endParaRPr>
          </a:p>
        </p:txBody>
      </p:sp>
      <p:sp>
        <p:nvSpPr>
          <p:cNvPr id="33" name="Report Date"/>
          <p:cNvSpPr txBox="1"/>
          <p:nvPr userDrawn="1">
            <p:custDataLst>
              <p:tags r:id="rId6"/>
            </p:custDataLst>
          </p:nvPr>
        </p:nvSpPr>
        <p:spPr bwMode="black">
          <a:xfrm>
            <a:off x="530352" y="4343400"/>
            <a:ext cx="1225296" cy="15388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endParaRPr lang="en-GB" sz="1000" i="1" dirty="0">
              <a:latin typeface="Georgia" pitchFamily="18" charset="0"/>
            </a:endParaRPr>
          </a:p>
        </p:txBody>
      </p:sp>
      <p:sp>
        <p:nvSpPr>
          <p:cNvPr id="34" name="Cover image"/>
          <p:cNvSpPr txBox="1">
            <a:spLocks noChangeAspect="1"/>
          </p:cNvSpPr>
          <p:nvPr userDrawn="1">
            <p:custDataLst>
              <p:tags r:id="rId7"/>
            </p:custDataLst>
          </p:nvPr>
        </p:nvSpPr>
        <p:spPr>
          <a:xfrm>
            <a:off x="1904334" y="3589973"/>
            <a:ext cx="6719929" cy="3200400"/>
          </a:xfrm>
          <a:prstGeom prst="rect">
            <a:avLst/>
          </a:prstGeom>
          <a:noFill/>
          <a:ln w="3175">
            <a:noFill/>
          </a:ln>
        </p:spPr>
        <p:txBody>
          <a:bodyPr wrap="square" lIns="0" tIns="0" rIns="0" bIns="0" rtlCol="0">
            <a:noAutofit/>
          </a:bodyPr>
          <a:lstStyle/>
          <a:p>
            <a:pPr indent="-305647">
              <a:spcAft>
                <a:spcPts val="1003"/>
              </a:spcAft>
            </a:pPr>
            <a:endParaRPr lang="en-GB" sz="2200" dirty="0">
              <a:latin typeface="Georgia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: Header 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eaderTOCPlaceholder"/>
          <p:cNvSpPr txBox="1"/>
          <p:nvPr userDrawn="1">
            <p:custDataLst>
              <p:tags r:id="rId1"/>
            </p:custDataLst>
          </p:nvPr>
        </p:nvSpPr>
        <p:spPr>
          <a:xfrm>
            <a:off x="3581399" y="704088"/>
            <a:ext cx="5943600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endParaRPr lang="en-GB" sz="900" noProof="1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8" name="Section Header"/>
          <p:cNvSpPr txBox="1"/>
          <p:nvPr userDrawn="1">
            <p:custDataLst>
              <p:tags r:id="rId2"/>
            </p:custDataLst>
          </p:nvPr>
        </p:nvSpPr>
        <p:spPr>
          <a:xfrm>
            <a:off x="530351" y="704088"/>
            <a:ext cx="3034379" cy="1371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endParaRPr lang="en-GB" sz="900" noProof="1">
              <a:solidFill>
                <a:schemeClr val="tx1"/>
              </a:solidFill>
            </a:endParaRPr>
          </a:p>
        </p:txBody>
      </p:sp>
      <p:sp>
        <p:nvSpPr>
          <p:cNvPr id="6" name="Date/Filepath" hidden="1"/>
          <p:cNvSpPr txBox="1"/>
          <p:nvPr userDrawn="1">
            <p:custDataLst>
              <p:tags r:id="rId3"/>
            </p:custDataLst>
          </p:nvPr>
        </p:nvSpPr>
        <p:spPr>
          <a:xfrm>
            <a:off x="3299464" y="303092"/>
            <a:ext cx="6217920" cy="1384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r"/>
            <a:r>
              <a:rPr lang="en-GB" sz="900" noProof="1"/>
              <a:t>15/01/2020 C:\Users\shashwatn378\Downloads\PTCUL &amp; SLDC_Tariff Petition FY 2020-21_v2.pptx</a:t>
            </a:r>
          </a:p>
        </p:txBody>
      </p:sp>
      <p:sp>
        <p:nvSpPr>
          <p:cNvPr id="17" name="Slide Tags" hidden="1"/>
          <p:cNvSpPr txBox="1"/>
          <p:nvPr userDrawn="1">
            <p:custDataLst>
              <p:tags r:id="rId4"/>
            </p:custDataLst>
          </p:nvPr>
        </p:nvSpPr>
        <p:spPr>
          <a:xfrm>
            <a:off x="0" y="228600"/>
            <a:ext cx="16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1"/>
              <a:t>Slide Tags</a:t>
            </a:r>
          </a:p>
        </p:txBody>
      </p:sp>
      <p:cxnSp>
        <p:nvCxnSpPr>
          <p:cNvPr id="21" name="Frame Line"/>
          <p:cNvCxnSpPr/>
          <p:nvPr userDrawn="1"/>
        </p:nvCxnSpPr>
        <p:spPr>
          <a:xfrm flipV="1">
            <a:off x="381000" y="933196"/>
            <a:ext cx="9144002" cy="144000"/>
          </a:xfrm>
          <a:prstGeom prst="bentConnector3">
            <a:avLst>
              <a:gd name="adj1" fmla="val 0"/>
            </a:avLst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port Date"/>
          <p:cNvSpPr txBox="1"/>
          <p:nvPr userDrawn="1">
            <p:custDataLst>
              <p:tags r:id="rId5"/>
            </p:custDataLst>
          </p:nvPr>
        </p:nvSpPr>
        <p:spPr>
          <a:xfrm>
            <a:off x="8478081" y="7128974"/>
            <a:ext cx="104996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indent="-274320" algn="r">
              <a:spcAft>
                <a:spcPts val="900"/>
              </a:spcAft>
            </a:pPr>
            <a:r>
              <a:rPr lang="en-GB" sz="1100" noProof="1">
                <a:latin typeface="+mn-lt"/>
              </a:rPr>
              <a:t>13 January 2020</a:t>
            </a:r>
          </a:p>
        </p:txBody>
      </p:sp>
      <p:sp>
        <p:nvSpPr>
          <p:cNvPr id="39" name="Presentation Disclaimer"/>
          <p:cNvSpPr txBox="1"/>
          <p:nvPr userDrawn="1">
            <p:custDataLst>
              <p:tags r:id="rId6"/>
            </p:custDataLst>
          </p:nvPr>
        </p:nvSpPr>
        <p:spPr>
          <a:xfrm>
            <a:off x="3584448" y="7128974"/>
            <a:ext cx="1912383" cy="1692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l"/>
            <a:r>
              <a:rPr lang="en-GB" sz="1100" noProof="1"/>
              <a:t>Strictly private and confidential</a:t>
            </a:r>
          </a:p>
        </p:txBody>
      </p:sp>
      <p:cxnSp>
        <p:nvCxnSpPr>
          <p:cNvPr id="40" name="Straight Connector 39"/>
          <p:cNvCxnSpPr/>
          <p:nvPr userDrawn="1"/>
        </p:nvCxnSpPr>
        <p:spPr>
          <a:xfrm>
            <a:off x="530351" y="7086600"/>
            <a:ext cx="8997697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Section Footer"/>
          <p:cNvSpPr txBox="1"/>
          <p:nvPr userDrawn="1">
            <p:custDataLst>
              <p:tags r:id="rId7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endParaRPr lang="en-GB" sz="1100" noProof="1">
              <a:solidFill>
                <a:schemeClr val="tx1"/>
              </a:solidFill>
            </a:endParaRPr>
          </a:p>
        </p:txBody>
      </p:sp>
      <p:sp>
        <p:nvSpPr>
          <p:cNvPr id="42" name="Draft stamp" hidden="1"/>
          <p:cNvSpPr txBox="1"/>
          <p:nvPr userDrawn="1">
            <p:custDataLst>
              <p:tags r:id="rId8"/>
            </p:custDataLst>
          </p:nvPr>
        </p:nvSpPr>
        <p:spPr>
          <a:xfrm>
            <a:off x="3584448" y="7315200"/>
            <a:ext cx="2130552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100" noProof="1"/>
              <a:t>Draft</a:t>
            </a:r>
          </a:p>
        </p:txBody>
      </p:sp>
      <p:sp>
        <p:nvSpPr>
          <p:cNvPr id="43" name="TextBox 42"/>
          <p:cNvSpPr txBox="1"/>
          <p:nvPr userDrawn="1"/>
        </p:nvSpPr>
        <p:spPr>
          <a:xfrm>
            <a:off x="530352" y="7315200"/>
            <a:ext cx="324000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PwC</a:t>
            </a:r>
          </a:p>
        </p:txBody>
      </p:sp>
      <p:sp>
        <p:nvSpPr>
          <p:cNvPr id="44" name="TextBox 43"/>
          <p:cNvSpPr txBox="1"/>
          <p:nvPr userDrawn="1">
            <p:custDataLst>
              <p:tags r:id="rId9"/>
            </p:custDataLst>
          </p:nvPr>
        </p:nvSpPr>
        <p:spPr>
          <a:xfrm>
            <a:off x="9489576" y="7315200"/>
            <a:ext cx="38472" cy="1692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eaderTOCPlaceholder"/>
          <p:cNvSpPr txBox="1"/>
          <p:nvPr userDrawn="1">
            <p:custDataLst>
              <p:tags r:id="rId1"/>
            </p:custDataLst>
          </p:nvPr>
        </p:nvSpPr>
        <p:spPr>
          <a:xfrm>
            <a:off x="3581399" y="704088"/>
            <a:ext cx="5943600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endParaRPr lang="en-GB" sz="900" noProof="1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6" name="Date/Filepath" hidden="1"/>
          <p:cNvSpPr txBox="1"/>
          <p:nvPr userDrawn="1">
            <p:custDataLst>
              <p:tags r:id="rId2"/>
            </p:custDataLst>
          </p:nvPr>
        </p:nvSpPr>
        <p:spPr>
          <a:xfrm>
            <a:off x="3299464" y="303092"/>
            <a:ext cx="6217920" cy="1384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r"/>
            <a:r>
              <a:rPr lang="en-GB" sz="900" noProof="1"/>
              <a:t>15/01/2020 C:\Users\shashwatn378\Downloads\PTCUL &amp; SLDC_Tariff Petition FY 2020-21_v2.pptx</a:t>
            </a:r>
          </a:p>
        </p:txBody>
      </p:sp>
      <p:sp>
        <p:nvSpPr>
          <p:cNvPr id="17" name="Slide Tags" hidden="1"/>
          <p:cNvSpPr txBox="1"/>
          <p:nvPr userDrawn="1">
            <p:custDataLst>
              <p:tags r:id="rId3"/>
            </p:custDataLst>
          </p:nvPr>
        </p:nvSpPr>
        <p:spPr>
          <a:xfrm>
            <a:off x="0" y="228600"/>
            <a:ext cx="16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1"/>
              <a:t>Slide Tags</a:t>
            </a:r>
          </a:p>
        </p:txBody>
      </p:sp>
      <p:cxnSp>
        <p:nvCxnSpPr>
          <p:cNvPr id="15" name="Frame Line"/>
          <p:cNvCxnSpPr/>
          <p:nvPr userDrawn="1"/>
        </p:nvCxnSpPr>
        <p:spPr>
          <a:xfrm flipV="1">
            <a:off x="381000" y="933196"/>
            <a:ext cx="9144002" cy="144000"/>
          </a:xfrm>
          <a:prstGeom prst="bentConnector3">
            <a:avLst>
              <a:gd name="adj1" fmla="val 0"/>
            </a:avLst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port Date"/>
          <p:cNvSpPr txBox="1"/>
          <p:nvPr userDrawn="1">
            <p:custDataLst>
              <p:tags r:id="rId4"/>
            </p:custDataLst>
          </p:nvPr>
        </p:nvSpPr>
        <p:spPr>
          <a:xfrm>
            <a:off x="8478081" y="7128974"/>
            <a:ext cx="104996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indent="-274320" algn="r">
              <a:spcAft>
                <a:spcPts val="900"/>
              </a:spcAft>
            </a:pPr>
            <a:r>
              <a:rPr lang="en-GB" sz="1100" noProof="1">
                <a:latin typeface="+mn-lt"/>
              </a:rPr>
              <a:t>13 January 2020</a:t>
            </a:r>
          </a:p>
        </p:txBody>
      </p:sp>
      <p:sp>
        <p:nvSpPr>
          <p:cNvPr id="38" name="Presentation Disclaimer"/>
          <p:cNvSpPr txBox="1"/>
          <p:nvPr userDrawn="1">
            <p:custDataLst>
              <p:tags r:id="rId5"/>
            </p:custDataLst>
          </p:nvPr>
        </p:nvSpPr>
        <p:spPr>
          <a:xfrm>
            <a:off x="3584448" y="7128974"/>
            <a:ext cx="1912383" cy="1692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l"/>
            <a:r>
              <a:rPr lang="en-GB" sz="1100" noProof="1"/>
              <a:t>Strictly private and confidential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>
            <a:off x="530351" y="7086600"/>
            <a:ext cx="8997697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ection Footer"/>
          <p:cNvSpPr txBox="1"/>
          <p:nvPr userDrawn="1">
            <p:custDataLst>
              <p:tags r:id="rId6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endParaRPr lang="en-GB" sz="1100" noProof="1">
              <a:solidFill>
                <a:schemeClr val="tx1"/>
              </a:solidFill>
            </a:endParaRPr>
          </a:p>
        </p:txBody>
      </p:sp>
      <p:sp>
        <p:nvSpPr>
          <p:cNvPr id="41" name="Draft stamp" hidden="1"/>
          <p:cNvSpPr txBox="1"/>
          <p:nvPr userDrawn="1">
            <p:custDataLst>
              <p:tags r:id="rId7"/>
            </p:custDataLst>
          </p:nvPr>
        </p:nvSpPr>
        <p:spPr>
          <a:xfrm>
            <a:off x="3584448" y="7315200"/>
            <a:ext cx="2130552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100" noProof="1"/>
              <a:t>Draft</a:t>
            </a:r>
          </a:p>
        </p:txBody>
      </p:sp>
      <p:sp>
        <p:nvSpPr>
          <p:cNvPr id="42" name="TextBox 41"/>
          <p:cNvSpPr txBox="1"/>
          <p:nvPr userDrawn="1"/>
        </p:nvSpPr>
        <p:spPr>
          <a:xfrm>
            <a:off x="530352" y="7315200"/>
            <a:ext cx="324000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PwC</a:t>
            </a:r>
          </a:p>
        </p:txBody>
      </p:sp>
      <p:sp>
        <p:nvSpPr>
          <p:cNvPr id="43" name="TextBox 42"/>
          <p:cNvSpPr txBox="1"/>
          <p:nvPr userDrawn="1">
            <p:custDataLst>
              <p:tags r:id="rId8"/>
            </p:custDataLst>
          </p:nvPr>
        </p:nvSpPr>
        <p:spPr>
          <a:xfrm>
            <a:off x="9489576" y="7315200"/>
            <a:ext cx="38472" cy="1692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ction Divider Title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529200" y="1004400"/>
            <a:ext cx="2891125" cy="1477328"/>
          </a:xfrm>
        </p:spPr>
        <p:txBody>
          <a:bodyPr wrap="square" tIns="0" bIns="0" anchor="t">
            <a:spAutoFit/>
          </a:bodyPr>
          <a:lstStyle>
            <a:lvl1pPr algn="l">
              <a:defRPr sz="3200" b="1" i="1" cap="none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 to add Section Divider Title</a:t>
            </a:r>
          </a:p>
        </p:txBody>
      </p:sp>
      <p:sp>
        <p:nvSpPr>
          <p:cNvPr id="25" name="DividerTOCPlaceholder"/>
          <p:cNvSpPr txBox="1"/>
          <p:nvPr userDrawn="1">
            <p:custDataLst>
              <p:tags r:id="rId2"/>
            </p:custDataLst>
          </p:nvPr>
        </p:nvSpPr>
        <p:spPr>
          <a:xfrm>
            <a:off x="3589200" y="1029600"/>
            <a:ext cx="5943600" cy="59046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endParaRPr lang="en-GB" noProof="1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24" name="HeaderTOCPlaceholder"/>
          <p:cNvSpPr txBox="1"/>
          <p:nvPr userDrawn="1">
            <p:custDataLst>
              <p:tags r:id="rId3"/>
            </p:custDataLst>
          </p:nvPr>
        </p:nvSpPr>
        <p:spPr>
          <a:xfrm>
            <a:off x="3581399" y="704088"/>
            <a:ext cx="5943600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endParaRPr lang="en-GB" sz="900" noProof="1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29" name="Section Header"/>
          <p:cNvSpPr txBox="1"/>
          <p:nvPr userDrawn="1">
            <p:custDataLst>
              <p:tags r:id="rId4"/>
            </p:custDataLst>
          </p:nvPr>
        </p:nvSpPr>
        <p:spPr>
          <a:xfrm>
            <a:off x="530351" y="704088"/>
            <a:ext cx="3034379" cy="1371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endParaRPr lang="en-GB" sz="900" noProof="1">
              <a:solidFill>
                <a:schemeClr val="tx1"/>
              </a:solidFill>
            </a:endParaRPr>
          </a:p>
        </p:txBody>
      </p:sp>
      <p:sp>
        <p:nvSpPr>
          <p:cNvPr id="14" name="Date/Filepath" hidden="1"/>
          <p:cNvSpPr txBox="1"/>
          <p:nvPr userDrawn="1">
            <p:custDataLst>
              <p:tags r:id="rId5"/>
            </p:custDataLst>
          </p:nvPr>
        </p:nvSpPr>
        <p:spPr>
          <a:xfrm>
            <a:off x="3299464" y="303092"/>
            <a:ext cx="6217920" cy="1384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r"/>
            <a:r>
              <a:rPr lang="en-GB" sz="900" noProof="1"/>
              <a:t>15/01/2020 C:\Users\shashwatn378\Downloads\PTCUL &amp; SLDC_Tariff Petition FY 2020-21_v2.pptx</a:t>
            </a:r>
          </a:p>
        </p:txBody>
      </p:sp>
      <p:sp>
        <p:nvSpPr>
          <p:cNvPr id="11" name="Slide Tags" hidden="1"/>
          <p:cNvSpPr txBox="1"/>
          <p:nvPr userDrawn="1">
            <p:custDataLst>
              <p:tags r:id="rId6"/>
            </p:custDataLst>
          </p:nvPr>
        </p:nvSpPr>
        <p:spPr>
          <a:xfrm>
            <a:off x="0" y="228600"/>
            <a:ext cx="16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1"/>
              <a:t>Slide Tags</a:t>
            </a:r>
          </a:p>
        </p:txBody>
      </p:sp>
      <p:cxnSp>
        <p:nvCxnSpPr>
          <p:cNvPr id="20" name="Frame Line"/>
          <p:cNvCxnSpPr/>
          <p:nvPr userDrawn="1"/>
        </p:nvCxnSpPr>
        <p:spPr>
          <a:xfrm flipV="1">
            <a:off x="381000" y="933196"/>
            <a:ext cx="9144002" cy="144000"/>
          </a:xfrm>
          <a:prstGeom prst="bentConnector3">
            <a:avLst>
              <a:gd name="adj1" fmla="val 0"/>
            </a:avLst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port Date"/>
          <p:cNvSpPr txBox="1"/>
          <p:nvPr userDrawn="1">
            <p:custDataLst>
              <p:tags r:id="rId7"/>
            </p:custDataLst>
          </p:nvPr>
        </p:nvSpPr>
        <p:spPr>
          <a:xfrm>
            <a:off x="8478081" y="7128974"/>
            <a:ext cx="104996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indent="-274320" algn="r">
              <a:spcAft>
                <a:spcPts val="900"/>
              </a:spcAft>
            </a:pPr>
            <a:r>
              <a:rPr lang="en-GB" sz="1100" noProof="1">
                <a:latin typeface="+mn-lt"/>
              </a:rPr>
              <a:t>13 January 2020</a:t>
            </a:r>
          </a:p>
        </p:txBody>
      </p:sp>
      <p:sp>
        <p:nvSpPr>
          <p:cNvPr id="42" name="Presentation Disclaimer"/>
          <p:cNvSpPr txBox="1"/>
          <p:nvPr userDrawn="1">
            <p:custDataLst>
              <p:tags r:id="rId8"/>
            </p:custDataLst>
          </p:nvPr>
        </p:nvSpPr>
        <p:spPr>
          <a:xfrm>
            <a:off x="3584448" y="7128974"/>
            <a:ext cx="1912383" cy="1692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l"/>
            <a:r>
              <a:rPr lang="en-GB" sz="1100" noProof="1"/>
              <a:t>Strictly private and confidential</a:t>
            </a:r>
          </a:p>
        </p:txBody>
      </p:sp>
      <p:cxnSp>
        <p:nvCxnSpPr>
          <p:cNvPr id="43" name="Straight Connector 42"/>
          <p:cNvCxnSpPr/>
          <p:nvPr userDrawn="1"/>
        </p:nvCxnSpPr>
        <p:spPr>
          <a:xfrm>
            <a:off x="530351" y="7086600"/>
            <a:ext cx="8997697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Section Footer"/>
          <p:cNvSpPr txBox="1"/>
          <p:nvPr userDrawn="1">
            <p:custDataLst>
              <p:tags r:id="rId9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endParaRPr lang="en-GB" sz="1100" noProof="1">
              <a:solidFill>
                <a:schemeClr val="tx1"/>
              </a:solidFill>
            </a:endParaRPr>
          </a:p>
        </p:txBody>
      </p:sp>
      <p:sp>
        <p:nvSpPr>
          <p:cNvPr id="45" name="Draft stamp" hidden="1"/>
          <p:cNvSpPr txBox="1"/>
          <p:nvPr userDrawn="1">
            <p:custDataLst>
              <p:tags r:id="rId10"/>
            </p:custDataLst>
          </p:nvPr>
        </p:nvSpPr>
        <p:spPr>
          <a:xfrm>
            <a:off x="3584448" y="7315200"/>
            <a:ext cx="2130552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100" noProof="1"/>
              <a:t>Draft</a:t>
            </a:r>
          </a:p>
        </p:txBody>
      </p:sp>
      <p:sp>
        <p:nvSpPr>
          <p:cNvPr id="46" name="TextBox 45"/>
          <p:cNvSpPr txBox="1"/>
          <p:nvPr userDrawn="1"/>
        </p:nvSpPr>
        <p:spPr>
          <a:xfrm>
            <a:off x="530352" y="7315200"/>
            <a:ext cx="324000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PwC</a:t>
            </a:r>
          </a:p>
        </p:txBody>
      </p:sp>
      <p:sp>
        <p:nvSpPr>
          <p:cNvPr id="47" name="TextBox 46"/>
          <p:cNvSpPr txBox="1"/>
          <p:nvPr userDrawn="1">
            <p:custDataLst>
              <p:tags r:id="rId11"/>
            </p:custDataLst>
          </p:nvPr>
        </p:nvSpPr>
        <p:spPr>
          <a:xfrm>
            <a:off x="9489576" y="7315200"/>
            <a:ext cx="38472" cy="1692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ppendix Divider Title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530351" y="1004400"/>
            <a:ext cx="2898649" cy="1477328"/>
          </a:xfrm>
        </p:spPr>
        <p:txBody>
          <a:bodyPr wrap="square" tIns="0" bIns="0" anchor="t">
            <a:spAutoFit/>
          </a:bodyPr>
          <a:lstStyle>
            <a:lvl1pPr algn="l">
              <a:defRPr sz="3200" b="1" i="1" cap="none" baseline="0">
                <a:latin typeface="+mj-lt"/>
              </a:defRPr>
            </a:lvl1pPr>
          </a:lstStyle>
          <a:p>
            <a:r>
              <a:rPr lang="en-GB" noProof="0" dirty="0"/>
              <a:t>Click to add Appendix Divider Title</a:t>
            </a:r>
          </a:p>
        </p:txBody>
      </p:sp>
      <p:sp>
        <p:nvSpPr>
          <p:cNvPr id="18" name="DividerTOCPlaceholder"/>
          <p:cNvSpPr txBox="1"/>
          <p:nvPr userDrawn="1">
            <p:custDataLst>
              <p:tags r:id="rId2"/>
            </p:custDataLst>
          </p:nvPr>
        </p:nvSpPr>
        <p:spPr>
          <a:xfrm>
            <a:off x="3589200" y="1029600"/>
            <a:ext cx="5943600" cy="5904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endParaRPr lang="en-GB" noProof="1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26" name="HeaderTOCPlaceholder"/>
          <p:cNvSpPr txBox="1"/>
          <p:nvPr userDrawn="1">
            <p:custDataLst>
              <p:tags r:id="rId3"/>
            </p:custDataLst>
          </p:nvPr>
        </p:nvSpPr>
        <p:spPr>
          <a:xfrm>
            <a:off x="3581399" y="704088"/>
            <a:ext cx="5943600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endParaRPr lang="en-GB" sz="900" noProof="1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9" name="Section Header"/>
          <p:cNvSpPr txBox="1"/>
          <p:nvPr userDrawn="1">
            <p:custDataLst>
              <p:tags r:id="rId4"/>
            </p:custDataLst>
          </p:nvPr>
        </p:nvSpPr>
        <p:spPr>
          <a:xfrm>
            <a:off x="530351" y="704088"/>
            <a:ext cx="3034379" cy="1371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endParaRPr lang="en-GB" sz="900" noProof="1">
              <a:solidFill>
                <a:schemeClr val="tx1"/>
              </a:solidFill>
            </a:endParaRPr>
          </a:p>
        </p:txBody>
      </p:sp>
      <p:sp>
        <p:nvSpPr>
          <p:cNvPr id="17" name="Date/Filepath" hidden="1"/>
          <p:cNvSpPr txBox="1"/>
          <p:nvPr userDrawn="1">
            <p:custDataLst>
              <p:tags r:id="rId5"/>
            </p:custDataLst>
          </p:nvPr>
        </p:nvSpPr>
        <p:spPr>
          <a:xfrm>
            <a:off x="3299464" y="303092"/>
            <a:ext cx="6217920" cy="1384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r"/>
            <a:r>
              <a:rPr lang="en-GB" sz="900" noProof="1"/>
              <a:t>15/01/2020 C:\Users\shashwatn378\Downloads\PTCUL &amp; SLDC_Tariff Petition FY 2020-21_v2.pptx</a:t>
            </a:r>
          </a:p>
        </p:txBody>
      </p:sp>
      <p:sp>
        <p:nvSpPr>
          <p:cNvPr id="16" name="Slide Tags" hidden="1"/>
          <p:cNvSpPr txBox="1"/>
          <p:nvPr userDrawn="1">
            <p:custDataLst>
              <p:tags r:id="rId6"/>
            </p:custDataLst>
          </p:nvPr>
        </p:nvSpPr>
        <p:spPr>
          <a:xfrm>
            <a:off x="0" y="228600"/>
            <a:ext cx="16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1"/>
              <a:t>Slide Tags</a:t>
            </a:r>
          </a:p>
        </p:txBody>
      </p:sp>
      <p:cxnSp>
        <p:nvCxnSpPr>
          <p:cNvPr id="28" name="Frame Line"/>
          <p:cNvCxnSpPr/>
          <p:nvPr userDrawn="1"/>
        </p:nvCxnSpPr>
        <p:spPr>
          <a:xfrm flipV="1">
            <a:off x="381000" y="933196"/>
            <a:ext cx="9144002" cy="144000"/>
          </a:xfrm>
          <a:prstGeom prst="bentConnector3">
            <a:avLst>
              <a:gd name="adj1" fmla="val 0"/>
            </a:avLst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port Date"/>
          <p:cNvSpPr txBox="1"/>
          <p:nvPr userDrawn="1">
            <p:custDataLst>
              <p:tags r:id="rId7"/>
            </p:custDataLst>
          </p:nvPr>
        </p:nvSpPr>
        <p:spPr>
          <a:xfrm>
            <a:off x="8478081" y="7128974"/>
            <a:ext cx="104996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indent="-274320" algn="r">
              <a:spcAft>
                <a:spcPts val="900"/>
              </a:spcAft>
            </a:pPr>
            <a:r>
              <a:rPr lang="en-GB" sz="1100" noProof="1">
                <a:latin typeface="+mn-lt"/>
              </a:rPr>
              <a:t>13 January 2020</a:t>
            </a:r>
          </a:p>
        </p:txBody>
      </p:sp>
      <p:sp>
        <p:nvSpPr>
          <p:cNvPr id="44" name="Presentation Disclaimer"/>
          <p:cNvSpPr txBox="1"/>
          <p:nvPr userDrawn="1">
            <p:custDataLst>
              <p:tags r:id="rId8"/>
            </p:custDataLst>
          </p:nvPr>
        </p:nvSpPr>
        <p:spPr>
          <a:xfrm>
            <a:off x="3584448" y="7128974"/>
            <a:ext cx="1912383" cy="1692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l"/>
            <a:r>
              <a:rPr lang="en-GB" sz="1100" noProof="1"/>
              <a:t>Strictly private and confidential</a:t>
            </a:r>
          </a:p>
        </p:txBody>
      </p:sp>
      <p:cxnSp>
        <p:nvCxnSpPr>
          <p:cNvPr id="45" name="Straight Connector 44"/>
          <p:cNvCxnSpPr/>
          <p:nvPr userDrawn="1"/>
        </p:nvCxnSpPr>
        <p:spPr>
          <a:xfrm>
            <a:off x="530351" y="7086600"/>
            <a:ext cx="8997697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ection Footer"/>
          <p:cNvSpPr txBox="1"/>
          <p:nvPr userDrawn="1">
            <p:custDataLst>
              <p:tags r:id="rId9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endParaRPr lang="en-GB" sz="1100" noProof="1">
              <a:solidFill>
                <a:schemeClr val="tx1"/>
              </a:solidFill>
            </a:endParaRPr>
          </a:p>
        </p:txBody>
      </p:sp>
      <p:sp>
        <p:nvSpPr>
          <p:cNvPr id="47" name="Draft stamp" hidden="1"/>
          <p:cNvSpPr txBox="1"/>
          <p:nvPr userDrawn="1">
            <p:custDataLst>
              <p:tags r:id="rId10"/>
            </p:custDataLst>
          </p:nvPr>
        </p:nvSpPr>
        <p:spPr>
          <a:xfrm>
            <a:off x="3584448" y="7315200"/>
            <a:ext cx="2130552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100" noProof="1"/>
              <a:t>Draft</a:t>
            </a:r>
          </a:p>
        </p:txBody>
      </p:sp>
      <p:sp>
        <p:nvSpPr>
          <p:cNvPr id="48" name="TextBox 47"/>
          <p:cNvSpPr txBox="1"/>
          <p:nvPr userDrawn="1"/>
        </p:nvSpPr>
        <p:spPr>
          <a:xfrm>
            <a:off x="530352" y="7315200"/>
            <a:ext cx="324000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PwC</a:t>
            </a:r>
          </a:p>
        </p:txBody>
      </p:sp>
      <p:sp>
        <p:nvSpPr>
          <p:cNvPr id="49" name="TextBox 48"/>
          <p:cNvSpPr txBox="1"/>
          <p:nvPr userDrawn="1">
            <p:custDataLst>
              <p:tags r:id="rId11"/>
            </p:custDataLst>
          </p:nvPr>
        </p:nvSpPr>
        <p:spPr>
          <a:xfrm>
            <a:off x="9489576" y="7315200"/>
            <a:ext cx="38472" cy="1692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Logo with Panels"/>
          <p:cNvGrpSpPr/>
          <p:nvPr userDrawn="1"/>
        </p:nvGrpSpPr>
        <p:grpSpPr>
          <a:xfrm>
            <a:off x="1130368" y="0"/>
            <a:ext cx="8928031" cy="7318210"/>
            <a:chOff x="1130368" y="0"/>
            <a:chExt cx="8928031" cy="7318210"/>
          </a:xfrm>
        </p:grpSpPr>
        <p:grpSp>
          <p:nvGrpSpPr>
            <p:cNvPr id="5" name="Logo Shapes"/>
            <p:cNvGrpSpPr/>
            <p:nvPr userDrawn="1"/>
          </p:nvGrpSpPr>
          <p:grpSpPr>
            <a:xfrm>
              <a:off x="1904992" y="0"/>
              <a:ext cx="8153407" cy="6792223"/>
              <a:chOff x="1828800" y="-7143"/>
              <a:chExt cx="8153407" cy="6792223"/>
            </a:xfrm>
          </p:grpSpPr>
          <p:sp>
            <p:nvSpPr>
              <p:cNvPr id="23" name="Rectangle 1"/>
              <p:cNvSpPr>
                <a:spLocks noChangeArrowheads="1"/>
              </p:cNvSpPr>
              <p:nvPr/>
            </p:nvSpPr>
            <p:spPr bwMode="gray">
              <a:xfrm>
                <a:off x="1832930" y="4496096"/>
                <a:ext cx="8149277" cy="2288752"/>
              </a:xfrm>
              <a:prstGeom prst="rect">
                <a:avLst/>
              </a:prstGeom>
              <a:solidFill>
                <a:srgbClr val="F3BE2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68" name="Rectangle 2"/>
              <p:cNvSpPr>
                <a:spLocks noChangeArrowheads="1"/>
              </p:cNvSpPr>
              <p:nvPr userDrawn="1"/>
            </p:nvSpPr>
            <p:spPr bwMode="gray">
              <a:xfrm>
                <a:off x="1828800" y="3583782"/>
                <a:ext cx="7132320" cy="3201066"/>
              </a:xfrm>
              <a:prstGeom prst="rect">
                <a:avLst/>
              </a:prstGeom>
              <a:solidFill>
                <a:srgbClr val="F3BC87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20" name="Rectangle 3"/>
              <p:cNvSpPr>
                <a:spLocks noChangeArrowheads="1"/>
              </p:cNvSpPr>
              <p:nvPr userDrawn="1"/>
            </p:nvSpPr>
            <p:spPr bwMode="gray">
              <a:xfrm>
                <a:off x="1828800" y="4496096"/>
                <a:ext cx="7132320" cy="2288752"/>
              </a:xfrm>
              <a:prstGeom prst="rect">
                <a:avLst/>
              </a:prstGeom>
              <a:solidFill>
                <a:srgbClr val="E88C1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24" name="Rectangle 4"/>
              <p:cNvSpPr>
                <a:spLocks noChangeArrowheads="1"/>
              </p:cNvSpPr>
              <p:nvPr/>
            </p:nvSpPr>
            <p:spPr bwMode="gray">
              <a:xfrm>
                <a:off x="1828800" y="-7143"/>
                <a:ext cx="6248400" cy="6772722"/>
              </a:xfrm>
              <a:prstGeom prst="rect">
                <a:avLst/>
              </a:prstGeom>
              <a:solidFill>
                <a:srgbClr val="EE9C34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28" name="Rectangle 5"/>
              <p:cNvSpPr>
                <a:spLocks noChangeArrowheads="1"/>
              </p:cNvSpPr>
              <p:nvPr userDrawn="1"/>
            </p:nvSpPr>
            <p:spPr bwMode="gray">
              <a:xfrm>
                <a:off x="1828800" y="1057382"/>
                <a:ext cx="6492240" cy="5708197"/>
              </a:xfrm>
              <a:prstGeom prst="rect">
                <a:avLst/>
              </a:prstGeom>
              <a:solidFill>
                <a:srgbClr val="E669A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69" name="Rectangle 6"/>
              <p:cNvSpPr>
                <a:spLocks noChangeArrowheads="1"/>
              </p:cNvSpPr>
              <p:nvPr userDrawn="1"/>
            </p:nvSpPr>
            <p:spPr bwMode="gray">
              <a:xfrm>
                <a:off x="1828800" y="3583782"/>
                <a:ext cx="6492240" cy="3201066"/>
              </a:xfrm>
              <a:prstGeom prst="rect">
                <a:avLst/>
              </a:prstGeom>
              <a:solidFill>
                <a:srgbClr val="DB4D5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29" name="Rectangle 7"/>
              <p:cNvSpPr>
                <a:spLocks noChangeArrowheads="1"/>
              </p:cNvSpPr>
              <p:nvPr userDrawn="1"/>
            </p:nvSpPr>
            <p:spPr bwMode="gray">
              <a:xfrm>
                <a:off x="1828800" y="1057382"/>
                <a:ext cx="6248400" cy="5708197"/>
              </a:xfrm>
              <a:prstGeom prst="rect">
                <a:avLst/>
              </a:prstGeom>
              <a:solidFill>
                <a:srgbClr val="D7402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26" name="Rectangle 8"/>
              <p:cNvSpPr>
                <a:spLocks noChangeArrowheads="1"/>
              </p:cNvSpPr>
              <p:nvPr userDrawn="1"/>
            </p:nvSpPr>
            <p:spPr bwMode="gray">
              <a:xfrm>
                <a:off x="1828800" y="4496096"/>
                <a:ext cx="6492240" cy="2288752"/>
              </a:xfrm>
              <a:prstGeom prst="rect">
                <a:avLst/>
              </a:prstGeom>
              <a:solidFill>
                <a:srgbClr val="D1390D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27" name="Rectangle 9"/>
              <p:cNvSpPr/>
              <p:nvPr userDrawn="1"/>
            </p:nvSpPr>
            <p:spPr bwMode="gray">
              <a:xfrm>
                <a:off x="1828800" y="3583782"/>
                <a:ext cx="6246019" cy="3201066"/>
              </a:xfrm>
              <a:prstGeom prst="rect">
                <a:avLst/>
              </a:prstGeom>
              <a:solidFill>
                <a:srgbClr val="CD2F0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algn="l" defTabSz="1018824" rtl="0" eaLnBrk="1" latinLnBrk="0" hangingPunct="1"/>
                <a:endParaRPr lang="en-GB" sz="2000" kern="120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Rectangle 10"/>
              <p:cNvSpPr>
                <a:spLocks noChangeArrowheads="1"/>
              </p:cNvSpPr>
              <p:nvPr userDrawn="1"/>
            </p:nvSpPr>
            <p:spPr bwMode="gray">
              <a:xfrm>
                <a:off x="1828800" y="4495801"/>
                <a:ext cx="6245352" cy="2288752"/>
              </a:xfrm>
              <a:prstGeom prst="rect">
                <a:avLst/>
              </a:prstGeom>
              <a:solidFill>
                <a:srgbClr val="C42303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  <p:sp>
            <p:nvSpPr>
              <p:cNvPr id="71" name="Rectangle 11"/>
              <p:cNvSpPr>
                <a:spLocks noChangeArrowheads="1"/>
              </p:cNvSpPr>
              <p:nvPr userDrawn="1"/>
            </p:nvSpPr>
            <p:spPr bwMode="gray">
              <a:xfrm>
                <a:off x="1828800" y="4800832"/>
                <a:ext cx="2286000" cy="1984248"/>
              </a:xfrm>
              <a:prstGeom prst="rect">
                <a:avLst/>
              </a:prstGeom>
              <a:solidFill>
                <a:srgbClr val="9A170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noProof="0" dirty="0"/>
              </a:p>
            </p:txBody>
          </p:sp>
        </p:grpSp>
        <p:grpSp>
          <p:nvGrpSpPr>
            <p:cNvPr id="6" name="Logo"/>
            <p:cNvGrpSpPr/>
            <p:nvPr userDrawn="1"/>
          </p:nvGrpSpPr>
          <p:grpSpPr>
            <a:xfrm>
              <a:off x="1130368" y="6790556"/>
              <a:ext cx="905256" cy="527654"/>
              <a:chOff x="1130368" y="6790556"/>
              <a:chExt cx="905256" cy="527654"/>
            </a:xfrm>
          </p:grpSpPr>
          <p:sp>
            <p:nvSpPr>
              <p:cNvPr id="38" name="Rectangle 0"/>
              <p:cNvSpPr>
                <a:spLocks noChangeArrowheads="1"/>
              </p:cNvSpPr>
              <p:nvPr userDrawn="1"/>
            </p:nvSpPr>
            <p:spPr bwMode="black">
              <a:xfrm>
                <a:off x="1676368" y="6790556"/>
                <a:ext cx="228600" cy="57350"/>
              </a:xfrm>
              <a:prstGeom prst="rect">
                <a:avLst/>
              </a:prstGeom>
              <a:solidFill>
                <a:srgbClr val="A10000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9" name="Freeform 38"/>
              <p:cNvSpPr>
                <a:spLocks noEditPoints="1"/>
              </p:cNvSpPr>
              <p:nvPr userDrawn="1"/>
            </p:nvSpPr>
            <p:spPr bwMode="black">
              <a:xfrm>
                <a:off x="1130368" y="6976999"/>
                <a:ext cx="905256" cy="341211"/>
              </a:xfrm>
              <a:custGeom>
                <a:avLst/>
                <a:gdLst/>
                <a:ahLst/>
                <a:cxnLst>
                  <a:cxn ang="0">
                    <a:pos x="581" y="233"/>
                  </a:cxn>
                  <a:cxn ang="0">
                    <a:pos x="538" y="949"/>
                  </a:cxn>
                  <a:cxn ang="0">
                    <a:pos x="630" y="946"/>
                  </a:cxn>
                  <a:cxn ang="0">
                    <a:pos x="793" y="880"/>
                  </a:cxn>
                  <a:cxn ang="0">
                    <a:pos x="886" y="728"/>
                  </a:cxn>
                  <a:cxn ang="0">
                    <a:pos x="905" y="505"/>
                  </a:cxn>
                  <a:cxn ang="0">
                    <a:pos x="850" y="329"/>
                  </a:cxn>
                  <a:cxn ang="0">
                    <a:pos x="727" y="241"/>
                  </a:cxn>
                  <a:cxn ang="0">
                    <a:pos x="521" y="3"/>
                  </a:cxn>
                  <a:cxn ang="0">
                    <a:pos x="643" y="74"/>
                  </a:cxn>
                  <a:cxn ang="0">
                    <a:pos x="761" y="24"/>
                  </a:cxn>
                  <a:cxn ang="0">
                    <a:pos x="855" y="9"/>
                  </a:cxn>
                  <a:cxn ang="0">
                    <a:pos x="1026" y="40"/>
                  </a:cxn>
                  <a:cxn ang="0">
                    <a:pos x="1180" y="172"/>
                  </a:cxn>
                  <a:cxn ang="0">
                    <a:pos x="1265" y="383"/>
                  </a:cxn>
                  <a:cxn ang="0">
                    <a:pos x="1265" y="641"/>
                  </a:cxn>
                  <a:cxn ang="0">
                    <a:pos x="1175" y="857"/>
                  </a:cxn>
                  <a:cxn ang="0">
                    <a:pos x="1005" y="1006"/>
                  </a:cxn>
                  <a:cxn ang="0">
                    <a:pos x="766" y="1074"/>
                  </a:cxn>
                  <a:cxn ang="0">
                    <a:pos x="601" y="1074"/>
                  </a:cxn>
                  <a:cxn ang="0">
                    <a:pos x="692" y="1447"/>
                  </a:cxn>
                  <a:cxn ang="0">
                    <a:pos x="171" y="1408"/>
                  </a:cxn>
                  <a:cxn ang="0">
                    <a:pos x="413" y="3"/>
                  </a:cxn>
                  <a:cxn ang="0">
                    <a:pos x="3876" y="20"/>
                  </a:cxn>
                  <a:cxn ang="0">
                    <a:pos x="4036" y="100"/>
                  </a:cxn>
                  <a:cxn ang="0">
                    <a:pos x="4113" y="232"/>
                  </a:cxn>
                  <a:cxn ang="0">
                    <a:pos x="4091" y="362"/>
                  </a:cxn>
                  <a:cxn ang="0">
                    <a:pos x="3995" y="436"/>
                  </a:cxn>
                  <a:cxn ang="0">
                    <a:pos x="3859" y="438"/>
                  </a:cxn>
                  <a:cxn ang="0">
                    <a:pos x="3757" y="114"/>
                  </a:cxn>
                  <a:cxn ang="0">
                    <a:pos x="3597" y="187"/>
                  </a:cxn>
                  <a:cxn ang="0">
                    <a:pos x="3508" y="339"/>
                  </a:cxn>
                  <a:cxn ang="0">
                    <a:pos x="3489" y="565"/>
                  </a:cxn>
                  <a:cxn ang="0">
                    <a:pos x="3547" y="753"/>
                  </a:cxn>
                  <a:cxn ang="0">
                    <a:pos x="3668" y="869"/>
                  </a:cxn>
                  <a:cxn ang="0">
                    <a:pos x="3821" y="896"/>
                  </a:cxn>
                  <a:cxn ang="0">
                    <a:pos x="3931" y="872"/>
                  </a:cxn>
                  <a:cxn ang="0">
                    <a:pos x="4079" y="810"/>
                  </a:cxn>
                  <a:cxn ang="0">
                    <a:pos x="4016" y="1024"/>
                  </a:cxn>
                  <a:cxn ang="0">
                    <a:pos x="3830" y="1080"/>
                  </a:cxn>
                  <a:cxn ang="0">
                    <a:pos x="3651" y="1095"/>
                  </a:cxn>
                  <a:cxn ang="0">
                    <a:pos x="3426" y="1060"/>
                  </a:cxn>
                  <a:cxn ang="0">
                    <a:pos x="3255" y="947"/>
                  </a:cxn>
                  <a:cxn ang="0">
                    <a:pos x="3140" y="772"/>
                  </a:cxn>
                  <a:cxn ang="0">
                    <a:pos x="3101" y="561"/>
                  </a:cxn>
                  <a:cxn ang="0">
                    <a:pos x="3153" y="318"/>
                  </a:cxn>
                  <a:cxn ang="0">
                    <a:pos x="3293" y="135"/>
                  </a:cxn>
                  <a:cxn ang="0">
                    <a:pos x="3508" y="27"/>
                  </a:cxn>
                  <a:cxn ang="0">
                    <a:pos x="2910" y="0"/>
                  </a:cxn>
                  <a:cxn ang="0">
                    <a:pos x="3040" y="52"/>
                  </a:cxn>
                  <a:cxn ang="0">
                    <a:pos x="3093" y="178"/>
                  </a:cxn>
                  <a:cxn ang="0">
                    <a:pos x="3071" y="277"/>
                  </a:cxn>
                  <a:cxn ang="0">
                    <a:pos x="3004" y="393"/>
                  </a:cxn>
                  <a:cxn ang="0">
                    <a:pos x="2876" y="561"/>
                  </a:cxn>
                  <a:cxn ang="0">
                    <a:pos x="1784" y="1078"/>
                  </a:cxn>
                  <a:cxn ang="0">
                    <a:pos x="1313" y="118"/>
                  </a:cxn>
                  <a:cxn ang="0">
                    <a:pos x="2247" y="25"/>
                  </a:cxn>
                  <a:cxn ang="0">
                    <a:pos x="2759" y="62"/>
                  </a:cxn>
                  <a:cxn ang="0">
                    <a:pos x="2872" y="4"/>
                  </a:cxn>
                </a:cxnLst>
                <a:rect l="0" t="0" r="r" b="b"/>
                <a:pathLst>
                  <a:path w="4127" h="1544">
                    <a:moveTo>
                      <a:pt x="640" y="229"/>
                    </a:moveTo>
                    <a:lnTo>
                      <a:pt x="622" y="229"/>
                    </a:lnTo>
                    <a:lnTo>
                      <a:pt x="603" y="230"/>
                    </a:lnTo>
                    <a:lnTo>
                      <a:pt x="581" y="233"/>
                    </a:lnTo>
                    <a:lnTo>
                      <a:pt x="553" y="235"/>
                    </a:lnTo>
                    <a:lnTo>
                      <a:pt x="521" y="241"/>
                    </a:lnTo>
                    <a:lnTo>
                      <a:pt x="521" y="947"/>
                    </a:lnTo>
                    <a:lnTo>
                      <a:pt x="538" y="949"/>
                    </a:lnTo>
                    <a:lnTo>
                      <a:pt x="553" y="949"/>
                    </a:lnTo>
                    <a:lnTo>
                      <a:pt x="566" y="949"/>
                    </a:lnTo>
                    <a:lnTo>
                      <a:pt x="578" y="949"/>
                    </a:lnTo>
                    <a:lnTo>
                      <a:pt x="630" y="946"/>
                    </a:lnTo>
                    <a:lnTo>
                      <a:pt x="677" y="937"/>
                    </a:lnTo>
                    <a:lnTo>
                      <a:pt x="720" y="924"/>
                    </a:lnTo>
                    <a:lnTo>
                      <a:pt x="758" y="905"/>
                    </a:lnTo>
                    <a:lnTo>
                      <a:pt x="793" y="880"/>
                    </a:lnTo>
                    <a:lnTo>
                      <a:pt x="824" y="850"/>
                    </a:lnTo>
                    <a:lnTo>
                      <a:pt x="849" y="815"/>
                    </a:lnTo>
                    <a:lnTo>
                      <a:pt x="870" y="775"/>
                    </a:lnTo>
                    <a:lnTo>
                      <a:pt x="886" y="728"/>
                    </a:lnTo>
                    <a:lnTo>
                      <a:pt x="897" y="678"/>
                    </a:lnTo>
                    <a:lnTo>
                      <a:pt x="905" y="622"/>
                    </a:lnTo>
                    <a:lnTo>
                      <a:pt x="907" y="561"/>
                    </a:lnTo>
                    <a:lnTo>
                      <a:pt x="905" y="505"/>
                    </a:lnTo>
                    <a:lnTo>
                      <a:pt x="897" y="452"/>
                    </a:lnTo>
                    <a:lnTo>
                      <a:pt x="886" y="407"/>
                    </a:lnTo>
                    <a:lnTo>
                      <a:pt x="870" y="366"/>
                    </a:lnTo>
                    <a:lnTo>
                      <a:pt x="850" y="329"/>
                    </a:lnTo>
                    <a:lnTo>
                      <a:pt x="826" y="299"/>
                    </a:lnTo>
                    <a:lnTo>
                      <a:pt x="797" y="274"/>
                    </a:lnTo>
                    <a:lnTo>
                      <a:pt x="763" y="254"/>
                    </a:lnTo>
                    <a:lnTo>
                      <a:pt x="727" y="241"/>
                    </a:lnTo>
                    <a:lnTo>
                      <a:pt x="686" y="232"/>
                    </a:lnTo>
                    <a:lnTo>
                      <a:pt x="640" y="229"/>
                    </a:lnTo>
                    <a:close/>
                    <a:moveTo>
                      <a:pt x="413" y="3"/>
                    </a:moveTo>
                    <a:lnTo>
                      <a:pt x="521" y="3"/>
                    </a:lnTo>
                    <a:lnTo>
                      <a:pt x="521" y="143"/>
                    </a:lnTo>
                    <a:lnTo>
                      <a:pt x="566" y="117"/>
                    </a:lnTo>
                    <a:lnTo>
                      <a:pt x="607" y="93"/>
                    </a:lnTo>
                    <a:lnTo>
                      <a:pt x="643" y="74"/>
                    </a:lnTo>
                    <a:lnTo>
                      <a:pt x="677" y="57"/>
                    </a:lnTo>
                    <a:lnTo>
                      <a:pt x="707" y="44"/>
                    </a:lnTo>
                    <a:lnTo>
                      <a:pt x="735" y="33"/>
                    </a:lnTo>
                    <a:lnTo>
                      <a:pt x="761" y="24"/>
                    </a:lnTo>
                    <a:lnTo>
                      <a:pt x="785" y="18"/>
                    </a:lnTo>
                    <a:lnTo>
                      <a:pt x="809" y="13"/>
                    </a:lnTo>
                    <a:lnTo>
                      <a:pt x="831" y="10"/>
                    </a:lnTo>
                    <a:lnTo>
                      <a:pt x="855" y="9"/>
                    </a:lnTo>
                    <a:lnTo>
                      <a:pt x="879" y="8"/>
                    </a:lnTo>
                    <a:lnTo>
                      <a:pt x="931" y="12"/>
                    </a:lnTo>
                    <a:lnTo>
                      <a:pt x="980" y="23"/>
                    </a:lnTo>
                    <a:lnTo>
                      <a:pt x="1026" y="40"/>
                    </a:lnTo>
                    <a:lnTo>
                      <a:pt x="1070" y="64"/>
                    </a:lnTo>
                    <a:lnTo>
                      <a:pt x="1110" y="94"/>
                    </a:lnTo>
                    <a:lnTo>
                      <a:pt x="1148" y="130"/>
                    </a:lnTo>
                    <a:lnTo>
                      <a:pt x="1180" y="172"/>
                    </a:lnTo>
                    <a:lnTo>
                      <a:pt x="1209" y="218"/>
                    </a:lnTo>
                    <a:lnTo>
                      <a:pt x="1233" y="268"/>
                    </a:lnTo>
                    <a:lnTo>
                      <a:pt x="1252" y="324"/>
                    </a:lnTo>
                    <a:lnTo>
                      <a:pt x="1265" y="383"/>
                    </a:lnTo>
                    <a:lnTo>
                      <a:pt x="1274" y="446"/>
                    </a:lnTo>
                    <a:lnTo>
                      <a:pt x="1278" y="512"/>
                    </a:lnTo>
                    <a:lnTo>
                      <a:pt x="1274" y="578"/>
                    </a:lnTo>
                    <a:lnTo>
                      <a:pt x="1265" y="641"/>
                    </a:lnTo>
                    <a:lnTo>
                      <a:pt x="1252" y="701"/>
                    </a:lnTo>
                    <a:lnTo>
                      <a:pt x="1232" y="756"/>
                    </a:lnTo>
                    <a:lnTo>
                      <a:pt x="1205" y="809"/>
                    </a:lnTo>
                    <a:lnTo>
                      <a:pt x="1175" y="857"/>
                    </a:lnTo>
                    <a:lnTo>
                      <a:pt x="1140" y="901"/>
                    </a:lnTo>
                    <a:lnTo>
                      <a:pt x="1099" y="941"/>
                    </a:lnTo>
                    <a:lnTo>
                      <a:pt x="1054" y="976"/>
                    </a:lnTo>
                    <a:lnTo>
                      <a:pt x="1005" y="1006"/>
                    </a:lnTo>
                    <a:lnTo>
                      <a:pt x="951" y="1031"/>
                    </a:lnTo>
                    <a:lnTo>
                      <a:pt x="894" y="1051"/>
                    </a:lnTo>
                    <a:lnTo>
                      <a:pt x="831" y="1065"/>
                    </a:lnTo>
                    <a:lnTo>
                      <a:pt x="766" y="1074"/>
                    </a:lnTo>
                    <a:lnTo>
                      <a:pt x="696" y="1078"/>
                    </a:lnTo>
                    <a:lnTo>
                      <a:pt x="670" y="1078"/>
                    </a:lnTo>
                    <a:lnTo>
                      <a:pt x="637" y="1076"/>
                    </a:lnTo>
                    <a:lnTo>
                      <a:pt x="601" y="1074"/>
                    </a:lnTo>
                    <a:lnTo>
                      <a:pt x="561" y="1071"/>
                    </a:lnTo>
                    <a:lnTo>
                      <a:pt x="521" y="1068"/>
                    </a:lnTo>
                    <a:lnTo>
                      <a:pt x="521" y="1408"/>
                    </a:lnTo>
                    <a:lnTo>
                      <a:pt x="692" y="1447"/>
                    </a:lnTo>
                    <a:lnTo>
                      <a:pt x="692" y="1544"/>
                    </a:lnTo>
                    <a:lnTo>
                      <a:pt x="18" y="1544"/>
                    </a:lnTo>
                    <a:lnTo>
                      <a:pt x="18" y="1447"/>
                    </a:lnTo>
                    <a:lnTo>
                      <a:pt x="171" y="1408"/>
                    </a:lnTo>
                    <a:lnTo>
                      <a:pt x="171" y="229"/>
                    </a:lnTo>
                    <a:lnTo>
                      <a:pt x="0" y="229"/>
                    </a:lnTo>
                    <a:lnTo>
                      <a:pt x="0" y="128"/>
                    </a:lnTo>
                    <a:lnTo>
                      <a:pt x="413" y="3"/>
                    </a:lnTo>
                    <a:close/>
                    <a:moveTo>
                      <a:pt x="3711" y="0"/>
                    </a:moveTo>
                    <a:lnTo>
                      <a:pt x="3770" y="3"/>
                    </a:lnTo>
                    <a:lnTo>
                      <a:pt x="3825" y="9"/>
                    </a:lnTo>
                    <a:lnTo>
                      <a:pt x="3876" y="20"/>
                    </a:lnTo>
                    <a:lnTo>
                      <a:pt x="3923" y="34"/>
                    </a:lnTo>
                    <a:lnTo>
                      <a:pt x="3965" y="53"/>
                    </a:lnTo>
                    <a:lnTo>
                      <a:pt x="4004" y="75"/>
                    </a:lnTo>
                    <a:lnTo>
                      <a:pt x="4036" y="100"/>
                    </a:lnTo>
                    <a:lnTo>
                      <a:pt x="4064" y="129"/>
                    </a:lnTo>
                    <a:lnTo>
                      <a:pt x="4086" y="160"/>
                    </a:lnTo>
                    <a:lnTo>
                      <a:pt x="4103" y="194"/>
                    </a:lnTo>
                    <a:lnTo>
                      <a:pt x="4113" y="232"/>
                    </a:lnTo>
                    <a:lnTo>
                      <a:pt x="4117" y="271"/>
                    </a:lnTo>
                    <a:lnTo>
                      <a:pt x="4114" y="304"/>
                    </a:lnTo>
                    <a:lnTo>
                      <a:pt x="4105" y="334"/>
                    </a:lnTo>
                    <a:lnTo>
                      <a:pt x="4091" y="362"/>
                    </a:lnTo>
                    <a:lnTo>
                      <a:pt x="4074" y="387"/>
                    </a:lnTo>
                    <a:lnTo>
                      <a:pt x="4051" y="407"/>
                    </a:lnTo>
                    <a:lnTo>
                      <a:pt x="4025" y="423"/>
                    </a:lnTo>
                    <a:lnTo>
                      <a:pt x="3995" y="436"/>
                    </a:lnTo>
                    <a:lnTo>
                      <a:pt x="3961" y="443"/>
                    </a:lnTo>
                    <a:lnTo>
                      <a:pt x="3925" y="446"/>
                    </a:lnTo>
                    <a:lnTo>
                      <a:pt x="3891" y="444"/>
                    </a:lnTo>
                    <a:lnTo>
                      <a:pt x="3859" y="438"/>
                    </a:lnTo>
                    <a:lnTo>
                      <a:pt x="3826" y="428"/>
                    </a:lnTo>
                    <a:lnTo>
                      <a:pt x="3792" y="413"/>
                    </a:lnTo>
                    <a:lnTo>
                      <a:pt x="3757" y="394"/>
                    </a:lnTo>
                    <a:lnTo>
                      <a:pt x="3757" y="114"/>
                    </a:lnTo>
                    <a:lnTo>
                      <a:pt x="3711" y="125"/>
                    </a:lnTo>
                    <a:lnTo>
                      <a:pt x="3668" y="140"/>
                    </a:lnTo>
                    <a:lnTo>
                      <a:pt x="3631" y="162"/>
                    </a:lnTo>
                    <a:lnTo>
                      <a:pt x="3597" y="187"/>
                    </a:lnTo>
                    <a:lnTo>
                      <a:pt x="3568" y="218"/>
                    </a:lnTo>
                    <a:lnTo>
                      <a:pt x="3543" y="253"/>
                    </a:lnTo>
                    <a:lnTo>
                      <a:pt x="3523" y="294"/>
                    </a:lnTo>
                    <a:lnTo>
                      <a:pt x="3508" y="339"/>
                    </a:lnTo>
                    <a:lnTo>
                      <a:pt x="3497" y="391"/>
                    </a:lnTo>
                    <a:lnTo>
                      <a:pt x="3489" y="447"/>
                    </a:lnTo>
                    <a:lnTo>
                      <a:pt x="3487" y="507"/>
                    </a:lnTo>
                    <a:lnTo>
                      <a:pt x="3489" y="565"/>
                    </a:lnTo>
                    <a:lnTo>
                      <a:pt x="3497" y="617"/>
                    </a:lnTo>
                    <a:lnTo>
                      <a:pt x="3509" y="667"/>
                    </a:lnTo>
                    <a:lnTo>
                      <a:pt x="3526" y="712"/>
                    </a:lnTo>
                    <a:lnTo>
                      <a:pt x="3547" y="753"/>
                    </a:lnTo>
                    <a:lnTo>
                      <a:pt x="3571" y="790"/>
                    </a:lnTo>
                    <a:lnTo>
                      <a:pt x="3600" y="821"/>
                    </a:lnTo>
                    <a:lnTo>
                      <a:pt x="3632" y="847"/>
                    </a:lnTo>
                    <a:lnTo>
                      <a:pt x="3668" y="869"/>
                    </a:lnTo>
                    <a:lnTo>
                      <a:pt x="3707" y="885"/>
                    </a:lnTo>
                    <a:lnTo>
                      <a:pt x="3750" y="894"/>
                    </a:lnTo>
                    <a:lnTo>
                      <a:pt x="3795" y="897"/>
                    </a:lnTo>
                    <a:lnTo>
                      <a:pt x="3821" y="896"/>
                    </a:lnTo>
                    <a:lnTo>
                      <a:pt x="3847" y="894"/>
                    </a:lnTo>
                    <a:lnTo>
                      <a:pt x="3874" y="889"/>
                    </a:lnTo>
                    <a:lnTo>
                      <a:pt x="3901" y="881"/>
                    </a:lnTo>
                    <a:lnTo>
                      <a:pt x="3931" y="872"/>
                    </a:lnTo>
                    <a:lnTo>
                      <a:pt x="3964" y="861"/>
                    </a:lnTo>
                    <a:lnTo>
                      <a:pt x="3999" y="846"/>
                    </a:lnTo>
                    <a:lnTo>
                      <a:pt x="4036" y="830"/>
                    </a:lnTo>
                    <a:lnTo>
                      <a:pt x="4079" y="810"/>
                    </a:lnTo>
                    <a:lnTo>
                      <a:pt x="4127" y="787"/>
                    </a:lnTo>
                    <a:lnTo>
                      <a:pt x="4127" y="976"/>
                    </a:lnTo>
                    <a:lnTo>
                      <a:pt x="4069" y="1001"/>
                    </a:lnTo>
                    <a:lnTo>
                      <a:pt x="4016" y="1024"/>
                    </a:lnTo>
                    <a:lnTo>
                      <a:pt x="3966" y="1041"/>
                    </a:lnTo>
                    <a:lnTo>
                      <a:pt x="3919" y="1058"/>
                    </a:lnTo>
                    <a:lnTo>
                      <a:pt x="3874" y="1070"/>
                    </a:lnTo>
                    <a:lnTo>
                      <a:pt x="3830" y="1080"/>
                    </a:lnTo>
                    <a:lnTo>
                      <a:pt x="3786" y="1086"/>
                    </a:lnTo>
                    <a:lnTo>
                      <a:pt x="3742" y="1091"/>
                    </a:lnTo>
                    <a:lnTo>
                      <a:pt x="3697" y="1094"/>
                    </a:lnTo>
                    <a:lnTo>
                      <a:pt x="3651" y="1095"/>
                    </a:lnTo>
                    <a:lnTo>
                      <a:pt x="3588" y="1093"/>
                    </a:lnTo>
                    <a:lnTo>
                      <a:pt x="3530" y="1086"/>
                    </a:lnTo>
                    <a:lnTo>
                      <a:pt x="3476" y="1075"/>
                    </a:lnTo>
                    <a:lnTo>
                      <a:pt x="3426" y="1060"/>
                    </a:lnTo>
                    <a:lnTo>
                      <a:pt x="3378" y="1039"/>
                    </a:lnTo>
                    <a:lnTo>
                      <a:pt x="3334" y="1014"/>
                    </a:lnTo>
                    <a:lnTo>
                      <a:pt x="3294" y="984"/>
                    </a:lnTo>
                    <a:lnTo>
                      <a:pt x="3255" y="947"/>
                    </a:lnTo>
                    <a:lnTo>
                      <a:pt x="3219" y="907"/>
                    </a:lnTo>
                    <a:lnTo>
                      <a:pt x="3188" y="865"/>
                    </a:lnTo>
                    <a:lnTo>
                      <a:pt x="3162" y="820"/>
                    </a:lnTo>
                    <a:lnTo>
                      <a:pt x="3140" y="772"/>
                    </a:lnTo>
                    <a:lnTo>
                      <a:pt x="3124" y="722"/>
                    </a:lnTo>
                    <a:lnTo>
                      <a:pt x="3111" y="670"/>
                    </a:lnTo>
                    <a:lnTo>
                      <a:pt x="3104" y="616"/>
                    </a:lnTo>
                    <a:lnTo>
                      <a:pt x="3101" y="561"/>
                    </a:lnTo>
                    <a:lnTo>
                      <a:pt x="3105" y="494"/>
                    </a:lnTo>
                    <a:lnTo>
                      <a:pt x="3115" y="433"/>
                    </a:lnTo>
                    <a:lnTo>
                      <a:pt x="3130" y="373"/>
                    </a:lnTo>
                    <a:lnTo>
                      <a:pt x="3153" y="318"/>
                    </a:lnTo>
                    <a:lnTo>
                      <a:pt x="3179" y="267"/>
                    </a:lnTo>
                    <a:lnTo>
                      <a:pt x="3213" y="219"/>
                    </a:lnTo>
                    <a:lnTo>
                      <a:pt x="3250" y="175"/>
                    </a:lnTo>
                    <a:lnTo>
                      <a:pt x="3293" y="135"/>
                    </a:lnTo>
                    <a:lnTo>
                      <a:pt x="3341" y="102"/>
                    </a:lnTo>
                    <a:lnTo>
                      <a:pt x="3392" y="72"/>
                    </a:lnTo>
                    <a:lnTo>
                      <a:pt x="3448" y="47"/>
                    </a:lnTo>
                    <a:lnTo>
                      <a:pt x="3508" y="27"/>
                    </a:lnTo>
                    <a:lnTo>
                      <a:pt x="3573" y="12"/>
                    </a:lnTo>
                    <a:lnTo>
                      <a:pt x="3640" y="3"/>
                    </a:lnTo>
                    <a:lnTo>
                      <a:pt x="3711" y="0"/>
                    </a:lnTo>
                    <a:close/>
                    <a:moveTo>
                      <a:pt x="2910" y="0"/>
                    </a:moveTo>
                    <a:lnTo>
                      <a:pt x="2948" y="4"/>
                    </a:lnTo>
                    <a:lnTo>
                      <a:pt x="2983" y="14"/>
                    </a:lnTo>
                    <a:lnTo>
                      <a:pt x="3014" y="30"/>
                    </a:lnTo>
                    <a:lnTo>
                      <a:pt x="3040" y="52"/>
                    </a:lnTo>
                    <a:lnTo>
                      <a:pt x="3063" y="78"/>
                    </a:lnTo>
                    <a:lnTo>
                      <a:pt x="3079" y="109"/>
                    </a:lnTo>
                    <a:lnTo>
                      <a:pt x="3089" y="142"/>
                    </a:lnTo>
                    <a:lnTo>
                      <a:pt x="3093" y="178"/>
                    </a:lnTo>
                    <a:lnTo>
                      <a:pt x="3091" y="203"/>
                    </a:lnTo>
                    <a:lnTo>
                      <a:pt x="3088" y="227"/>
                    </a:lnTo>
                    <a:lnTo>
                      <a:pt x="3081" y="252"/>
                    </a:lnTo>
                    <a:lnTo>
                      <a:pt x="3071" y="277"/>
                    </a:lnTo>
                    <a:lnTo>
                      <a:pt x="3060" y="303"/>
                    </a:lnTo>
                    <a:lnTo>
                      <a:pt x="3044" y="331"/>
                    </a:lnTo>
                    <a:lnTo>
                      <a:pt x="3025" y="361"/>
                    </a:lnTo>
                    <a:lnTo>
                      <a:pt x="3004" y="393"/>
                    </a:lnTo>
                    <a:lnTo>
                      <a:pt x="2978" y="429"/>
                    </a:lnTo>
                    <a:lnTo>
                      <a:pt x="2948" y="468"/>
                    </a:lnTo>
                    <a:lnTo>
                      <a:pt x="2914" y="512"/>
                    </a:lnTo>
                    <a:lnTo>
                      <a:pt x="2876" y="561"/>
                    </a:lnTo>
                    <a:lnTo>
                      <a:pt x="2472" y="1078"/>
                    </a:lnTo>
                    <a:lnTo>
                      <a:pt x="2182" y="1078"/>
                    </a:lnTo>
                    <a:lnTo>
                      <a:pt x="2182" y="424"/>
                    </a:lnTo>
                    <a:lnTo>
                      <a:pt x="1784" y="1078"/>
                    </a:lnTo>
                    <a:lnTo>
                      <a:pt x="1518" y="1078"/>
                    </a:lnTo>
                    <a:lnTo>
                      <a:pt x="1518" y="234"/>
                    </a:lnTo>
                    <a:lnTo>
                      <a:pt x="1313" y="214"/>
                    </a:lnTo>
                    <a:lnTo>
                      <a:pt x="1313" y="118"/>
                    </a:lnTo>
                    <a:lnTo>
                      <a:pt x="1690" y="25"/>
                    </a:lnTo>
                    <a:lnTo>
                      <a:pt x="1832" y="25"/>
                    </a:lnTo>
                    <a:lnTo>
                      <a:pt x="1832" y="713"/>
                    </a:lnTo>
                    <a:lnTo>
                      <a:pt x="2247" y="25"/>
                    </a:lnTo>
                    <a:lnTo>
                      <a:pt x="2497" y="25"/>
                    </a:lnTo>
                    <a:lnTo>
                      <a:pt x="2497" y="822"/>
                    </a:lnTo>
                    <a:lnTo>
                      <a:pt x="2759" y="473"/>
                    </a:lnTo>
                    <a:lnTo>
                      <a:pt x="2759" y="62"/>
                    </a:lnTo>
                    <a:lnTo>
                      <a:pt x="2779" y="44"/>
                    </a:lnTo>
                    <a:lnTo>
                      <a:pt x="2806" y="27"/>
                    </a:lnTo>
                    <a:lnTo>
                      <a:pt x="2837" y="13"/>
                    </a:lnTo>
                    <a:lnTo>
                      <a:pt x="2872" y="4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  <p:sp>
        <p:nvSpPr>
          <p:cNvPr id="37" name="Descriptor"/>
          <p:cNvSpPr>
            <a:spLocks noGrp="1"/>
          </p:cNvSpPr>
          <p:nvPr userDrawn="1">
            <p:custDataLst>
              <p:tags r:id="rId1"/>
            </p:custDataLst>
          </p:nvPr>
        </p:nvSpPr>
        <p:spPr bwMode="white">
          <a:xfrm>
            <a:off x="2059200" y="611644"/>
            <a:ext cx="65" cy="215444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lvl1pPr marL="0" marR="0" indent="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None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23495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475488" marR="0" indent="-227013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itchFamily="34" charset="0"/>
              <a:buChar char="-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685800" marR="0" indent="-237744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Georgia" pitchFamily="18" charset="0"/>
              <a:buChar char="◦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91440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Georgia" pitchFamily="18" charset="0"/>
              <a:buChar char="›"/>
              <a:tabLst/>
              <a:defRPr sz="11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37744" indent="-237744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475488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682625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0" indent="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lang="en-GB" sz="1100" b="1" kern="1200" baseline="0" noProof="0" dirty="0" smtClean="0">
                <a:solidFill>
                  <a:schemeClr val="tx2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defRPr/>
            </a:pPr>
            <a:endParaRPr lang="en-GB" sz="1400" b="0" i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5" name="Frame Line"/>
          <p:cNvCxnSpPr/>
          <p:nvPr userDrawn="1"/>
        </p:nvCxnSpPr>
        <p:spPr>
          <a:xfrm flipV="1">
            <a:off x="381000" y="3593592"/>
            <a:ext cx="1371600" cy="144000"/>
          </a:xfrm>
          <a:prstGeom prst="bentConnector3">
            <a:avLst>
              <a:gd name="adj1" fmla="val -174"/>
            </a:avLst>
          </a:prstGeom>
          <a:ln w="12700" cap="rnd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fidentiality Stamp"/>
          <p:cNvSpPr>
            <a:spLocks noGrp="1"/>
          </p:cNvSpPr>
          <p:nvPr userDrawn="1">
            <p:custDataLst>
              <p:tags r:id="rId2"/>
            </p:custDataLst>
          </p:nvPr>
        </p:nvSpPr>
        <p:spPr>
          <a:xfrm>
            <a:off x="530351" y="3729600"/>
            <a:ext cx="122400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marR="0" indent="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None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23495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475488" marR="0" indent="-227013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itchFamily="34" charset="0"/>
              <a:buChar char="-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685800" marR="0" indent="-237744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Georgia" pitchFamily="18" charset="0"/>
              <a:buChar char="◦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91440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Georgia" pitchFamily="18" charset="0"/>
              <a:buChar char="›"/>
              <a:tabLst/>
              <a:defRPr sz="11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37744" indent="-237744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475488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682625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0" indent="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lang="en-GB" sz="1100" b="1" kern="1200" baseline="0" noProof="0" dirty="0" smtClean="0">
                <a:solidFill>
                  <a:schemeClr val="tx2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defRPr/>
            </a:pPr>
            <a:endParaRPr lang="en-GB" sz="1000" b="0" i="1" dirty="0">
              <a:solidFill>
                <a:schemeClr val="tx1"/>
              </a:solidFill>
            </a:endParaRPr>
          </a:p>
        </p:txBody>
      </p:sp>
      <p:sp>
        <p:nvSpPr>
          <p:cNvPr id="34" name="Draft Stamp"/>
          <p:cNvSpPr txBox="1"/>
          <p:nvPr userDrawn="1">
            <p:custDataLst>
              <p:tags r:id="rId3"/>
            </p:custDataLst>
          </p:nvPr>
        </p:nvSpPr>
        <p:spPr bwMode="black">
          <a:xfrm>
            <a:off x="530352" y="4041648"/>
            <a:ext cx="1371600" cy="29238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137160" rtlCol="0" anchor="t" anchorCtr="0">
            <a:spAutoFit/>
          </a:bodyPr>
          <a:lstStyle/>
          <a:p>
            <a:pPr algn="l">
              <a:lnSpc>
                <a:spcPct val="100000"/>
              </a:lnSpc>
            </a:pPr>
            <a:endParaRPr lang="en-GB" sz="10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40" name="Report Date"/>
          <p:cNvSpPr txBox="1"/>
          <p:nvPr userDrawn="1">
            <p:custDataLst>
              <p:tags r:id="rId4"/>
            </p:custDataLst>
          </p:nvPr>
        </p:nvSpPr>
        <p:spPr bwMode="black">
          <a:xfrm>
            <a:off x="530352" y="4343400"/>
            <a:ext cx="1225296" cy="15388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endParaRPr lang="en-GB" sz="1000" i="1" dirty="0">
              <a:latin typeface="Georgia" pitchFamily="18" charset="0"/>
            </a:endParaRPr>
          </a:p>
        </p:txBody>
      </p:sp>
      <p:sp>
        <p:nvSpPr>
          <p:cNvPr id="35" name="Content Placeholder 34"/>
          <p:cNvSpPr>
            <a:spLocks noGrp="1"/>
          </p:cNvSpPr>
          <p:nvPr>
            <p:ph sz="quarter" idx="10" hasCustomPrompt="1"/>
            <p:custDataLst>
              <p:tags r:id="rId5"/>
            </p:custDataLst>
          </p:nvPr>
        </p:nvSpPr>
        <p:spPr>
          <a:xfrm>
            <a:off x="530352" y="4645152"/>
            <a:ext cx="1225296" cy="1298448"/>
          </a:xfrm>
        </p:spPr>
        <p:txBody>
          <a:bodyPr/>
          <a:lstStyle>
            <a:lvl1pPr>
              <a:defRPr sz="1000" i="1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36" name="Cover image"/>
          <p:cNvSpPr txBox="1">
            <a:spLocks noChangeAspect="1"/>
          </p:cNvSpPr>
          <p:nvPr userDrawn="1">
            <p:custDataLst>
              <p:tags r:id="rId6"/>
            </p:custDataLst>
          </p:nvPr>
        </p:nvSpPr>
        <p:spPr>
          <a:xfrm>
            <a:off x="1904334" y="3589973"/>
            <a:ext cx="6719929" cy="3200400"/>
          </a:xfrm>
          <a:prstGeom prst="rect">
            <a:avLst/>
          </a:prstGeom>
          <a:noFill/>
          <a:ln w="3175">
            <a:noFill/>
          </a:ln>
        </p:spPr>
        <p:txBody>
          <a:bodyPr wrap="square" lIns="0" tIns="0" rIns="0" bIns="0" rtlCol="0">
            <a:noAutofit/>
          </a:bodyPr>
          <a:lstStyle/>
          <a:p>
            <a:pPr indent="-305647">
              <a:spcAft>
                <a:spcPts val="1003"/>
              </a:spcAft>
            </a:pPr>
            <a:endParaRPr lang="en-GB" sz="2200" dirty="0">
              <a:latin typeface="Georgia" pitchFamily="18" charset="0"/>
            </a:endParaRPr>
          </a:p>
        </p:txBody>
      </p:sp>
      <p:sp>
        <p:nvSpPr>
          <p:cNvPr id="41" name="Report Title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 bwMode="white">
          <a:xfrm>
            <a:off x="2056818" y="1261037"/>
            <a:ext cx="5943600" cy="507831"/>
          </a:xfrm>
        </p:spPr>
        <p:txBody>
          <a:bodyPr vert="horz" lIns="0" tIns="0" rIns="0" bIns="64008" rtlCol="0" anchor="t" anchorCtr="0">
            <a:spAutoFit/>
          </a:bodyPr>
          <a:lstStyle>
            <a:lvl1pPr algn="l" defTabSz="101882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i="1" kern="1200" baseline="0" noProof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noProof="0" dirty="0"/>
              <a:t>Report Title</a:t>
            </a:r>
          </a:p>
        </p:txBody>
      </p:sp>
      <p:sp>
        <p:nvSpPr>
          <p:cNvPr id="42" name="Report Subtitle"/>
          <p:cNvSpPr>
            <a:spLocks noGrp="1"/>
          </p:cNvSpPr>
          <p:nvPr>
            <p:ph type="subTitle" idx="1" hasCustomPrompt="1"/>
            <p:custDataLst>
              <p:tags r:id="rId8"/>
            </p:custDataLst>
          </p:nvPr>
        </p:nvSpPr>
        <p:spPr bwMode="white">
          <a:xfrm>
            <a:off x="2056818" y="1785188"/>
            <a:ext cx="5943600" cy="443198"/>
          </a:xfrm>
        </p:spPr>
        <p:txBody>
          <a:bodyPr tIns="0" bIns="0">
            <a:sp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/>
              <a:t>Subtitle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: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ontent Placeholder 2"/>
          <p:cNvSpPr>
            <a:spLocks noGrp="1"/>
          </p:cNvSpPr>
          <p:nvPr>
            <p:ph sz="quarter" idx="24" hasCustomPrompt="1"/>
            <p:custDataLst>
              <p:tags r:id="rId1"/>
            </p:custDataLst>
          </p:nvPr>
        </p:nvSpPr>
        <p:spPr>
          <a:xfrm>
            <a:off x="530352" y="2057400"/>
            <a:ext cx="8997696" cy="4882896"/>
          </a:xfrm>
        </p:spPr>
        <p:txBody>
          <a:bodyPr tIns="0" bIns="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5" name="HeaderTOCPlaceholder"/>
          <p:cNvSpPr txBox="1"/>
          <p:nvPr userDrawn="1">
            <p:custDataLst>
              <p:tags r:id="rId2"/>
            </p:custDataLst>
          </p:nvPr>
        </p:nvSpPr>
        <p:spPr>
          <a:xfrm>
            <a:off x="3581400" y="704088"/>
            <a:ext cx="593941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endParaRPr lang="en-GB" sz="900" noProof="1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cxnSp>
        <p:nvCxnSpPr>
          <p:cNvPr id="52" name="Straight Connector 51"/>
          <p:cNvCxnSpPr/>
          <p:nvPr userDrawn="1"/>
        </p:nvCxnSpPr>
        <p:spPr>
          <a:xfrm>
            <a:off x="529200" y="1981200"/>
            <a:ext cx="8996400" cy="0"/>
          </a:xfrm>
          <a:prstGeom prst="line">
            <a:avLst/>
          </a:prstGeom>
          <a:ln w="12700" cap="rnd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ection Header"/>
          <p:cNvSpPr txBox="1"/>
          <p:nvPr userDrawn="1">
            <p:custDataLst>
              <p:tags r:id="rId3"/>
            </p:custDataLst>
          </p:nvPr>
        </p:nvSpPr>
        <p:spPr>
          <a:xfrm>
            <a:off x="530351" y="704088"/>
            <a:ext cx="3034379" cy="1371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endParaRPr lang="en-GB" sz="900" noProof="1">
              <a:solidFill>
                <a:schemeClr val="tx1"/>
              </a:solidFill>
            </a:endParaRPr>
          </a:p>
        </p:txBody>
      </p:sp>
      <p:sp>
        <p:nvSpPr>
          <p:cNvPr id="21" name="Date/Filepath" hidden="1"/>
          <p:cNvSpPr txBox="1"/>
          <p:nvPr userDrawn="1">
            <p:custDataLst>
              <p:tags r:id="rId4"/>
            </p:custDataLst>
          </p:nvPr>
        </p:nvSpPr>
        <p:spPr>
          <a:xfrm>
            <a:off x="3299464" y="303092"/>
            <a:ext cx="6217920" cy="1384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r"/>
            <a:r>
              <a:rPr lang="en-GB" sz="900" noProof="1"/>
              <a:t>15/01/2020 C:\Users\shashwatn378\Downloads\PTCUL &amp; SLDC_Tariff Petition FY 2020-21_v2.pptx</a:t>
            </a:r>
          </a:p>
        </p:txBody>
      </p:sp>
      <p:sp>
        <p:nvSpPr>
          <p:cNvPr id="19" name="Slide Tags" hidden="1"/>
          <p:cNvSpPr txBox="1"/>
          <p:nvPr userDrawn="1">
            <p:custDataLst>
              <p:tags r:id="rId5"/>
            </p:custDataLst>
          </p:nvPr>
        </p:nvSpPr>
        <p:spPr>
          <a:xfrm>
            <a:off x="0" y="228600"/>
            <a:ext cx="16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1"/>
              <a:t>Slide Tags</a:t>
            </a:r>
          </a:p>
        </p:txBody>
      </p:sp>
      <p:cxnSp>
        <p:nvCxnSpPr>
          <p:cNvPr id="26" name="Frame Line"/>
          <p:cNvCxnSpPr/>
          <p:nvPr userDrawn="1"/>
        </p:nvCxnSpPr>
        <p:spPr>
          <a:xfrm flipV="1">
            <a:off x="381000" y="933196"/>
            <a:ext cx="9144002" cy="144000"/>
          </a:xfrm>
          <a:prstGeom prst="bentConnector3">
            <a:avLst>
              <a:gd name="adj1" fmla="val 0"/>
            </a:avLst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Insert banner statement here</a:t>
            </a:r>
          </a:p>
        </p:txBody>
      </p:sp>
      <p:sp>
        <p:nvSpPr>
          <p:cNvPr id="18" name="Report Date"/>
          <p:cNvSpPr txBox="1"/>
          <p:nvPr userDrawn="1">
            <p:custDataLst>
              <p:tags r:id="rId6"/>
            </p:custDataLst>
          </p:nvPr>
        </p:nvSpPr>
        <p:spPr>
          <a:xfrm>
            <a:off x="8478081" y="7128974"/>
            <a:ext cx="104996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indent="-274320" algn="r">
              <a:spcAft>
                <a:spcPts val="900"/>
              </a:spcAft>
            </a:pPr>
            <a:r>
              <a:rPr lang="en-GB" sz="1100" noProof="1">
                <a:latin typeface="+mn-lt"/>
              </a:rPr>
              <a:t>13 January 2020</a:t>
            </a:r>
          </a:p>
        </p:txBody>
      </p:sp>
      <p:sp>
        <p:nvSpPr>
          <p:cNvPr id="22" name="Presentation Disclaimer"/>
          <p:cNvSpPr txBox="1"/>
          <p:nvPr userDrawn="1">
            <p:custDataLst>
              <p:tags r:id="rId7"/>
            </p:custDataLst>
          </p:nvPr>
        </p:nvSpPr>
        <p:spPr>
          <a:xfrm>
            <a:off x="3584448" y="7128974"/>
            <a:ext cx="1912383" cy="1692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l"/>
            <a:r>
              <a:rPr lang="en-GB" sz="1100" noProof="1"/>
              <a:t>Strictly private and confidential</a:t>
            </a:r>
          </a:p>
        </p:txBody>
      </p:sp>
      <p:cxnSp>
        <p:nvCxnSpPr>
          <p:cNvPr id="29" name="Straight Connector 28"/>
          <p:cNvCxnSpPr/>
          <p:nvPr userDrawn="1"/>
        </p:nvCxnSpPr>
        <p:spPr>
          <a:xfrm>
            <a:off x="530351" y="7086600"/>
            <a:ext cx="8997697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Section Footer"/>
          <p:cNvSpPr txBox="1"/>
          <p:nvPr userDrawn="1">
            <p:custDataLst>
              <p:tags r:id="rId8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endParaRPr lang="en-GB" sz="1100" noProof="1">
              <a:solidFill>
                <a:schemeClr val="tx1"/>
              </a:solidFill>
            </a:endParaRPr>
          </a:p>
        </p:txBody>
      </p:sp>
      <p:sp>
        <p:nvSpPr>
          <p:cNvPr id="32" name="Draft stamp" hidden="1"/>
          <p:cNvSpPr txBox="1"/>
          <p:nvPr userDrawn="1">
            <p:custDataLst>
              <p:tags r:id="rId9"/>
            </p:custDataLst>
          </p:nvPr>
        </p:nvSpPr>
        <p:spPr>
          <a:xfrm>
            <a:off x="3584448" y="7315200"/>
            <a:ext cx="2130552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100" noProof="1"/>
              <a:t>Draft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530352" y="7315200"/>
            <a:ext cx="324000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PwC</a:t>
            </a:r>
          </a:p>
        </p:txBody>
      </p:sp>
      <p:sp>
        <p:nvSpPr>
          <p:cNvPr id="23" name="TextBox 22"/>
          <p:cNvSpPr txBox="1"/>
          <p:nvPr userDrawn="1">
            <p:custDataLst>
              <p:tags r:id="rId10"/>
            </p:custDataLst>
          </p:nvPr>
        </p:nvSpPr>
        <p:spPr>
          <a:xfrm>
            <a:off x="9489576" y="7315200"/>
            <a:ext cx="38472" cy="1692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: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ontent Placeholder 2"/>
          <p:cNvSpPr>
            <a:spLocks noGrp="1"/>
          </p:cNvSpPr>
          <p:nvPr>
            <p:ph sz="quarter" idx="24" hasCustomPrompt="1"/>
            <p:custDataLst>
              <p:tags r:id="rId1"/>
            </p:custDataLst>
          </p:nvPr>
        </p:nvSpPr>
        <p:spPr>
          <a:xfrm>
            <a:off x="530352" y="2057400"/>
            <a:ext cx="4425696" cy="4882896"/>
          </a:xfrm>
        </p:spPr>
        <p:txBody>
          <a:bodyPr tIns="0" bIns="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6" name="Content Placeholder 3"/>
          <p:cNvSpPr>
            <a:spLocks noGrp="1"/>
          </p:cNvSpPr>
          <p:nvPr>
            <p:ph sz="quarter" idx="25" hasCustomPrompt="1"/>
            <p:custDataLst>
              <p:tags r:id="rId2"/>
            </p:custDataLst>
          </p:nvPr>
        </p:nvSpPr>
        <p:spPr>
          <a:xfrm>
            <a:off x="5102352" y="2057400"/>
            <a:ext cx="4425696" cy="4882896"/>
          </a:xfrm>
        </p:spPr>
        <p:txBody>
          <a:bodyPr tIns="0" bIns="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5" name="HeaderTOCPlaceholder"/>
          <p:cNvSpPr txBox="1"/>
          <p:nvPr userDrawn="1">
            <p:custDataLst>
              <p:tags r:id="rId3"/>
            </p:custDataLst>
          </p:nvPr>
        </p:nvSpPr>
        <p:spPr>
          <a:xfrm>
            <a:off x="3581400" y="704088"/>
            <a:ext cx="593941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endParaRPr lang="en-GB" sz="900" noProof="1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cxnSp>
        <p:nvCxnSpPr>
          <p:cNvPr id="52" name="Straight Connector 51"/>
          <p:cNvCxnSpPr/>
          <p:nvPr userDrawn="1"/>
        </p:nvCxnSpPr>
        <p:spPr>
          <a:xfrm>
            <a:off x="529200" y="1981200"/>
            <a:ext cx="8996400" cy="0"/>
          </a:xfrm>
          <a:prstGeom prst="line">
            <a:avLst/>
          </a:prstGeom>
          <a:ln w="12700" cap="rnd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ection Header"/>
          <p:cNvSpPr txBox="1"/>
          <p:nvPr userDrawn="1">
            <p:custDataLst>
              <p:tags r:id="rId4"/>
            </p:custDataLst>
          </p:nvPr>
        </p:nvSpPr>
        <p:spPr>
          <a:xfrm>
            <a:off x="530351" y="704088"/>
            <a:ext cx="3034379" cy="1371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endParaRPr lang="en-GB" sz="900" noProof="1">
              <a:solidFill>
                <a:schemeClr val="tx1"/>
              </a:solidFill>
            </a:endParaRPr>
          </a:p>
        </p:txBody>
      </p:sp>
      <p:sp>
        <p:nvSpPr>
          <p:cNvPr id="21" name="Date/Filepath" hidden="1"/>
          <p:cNvSpPr txBox="1"/>
          <p:nvPr userDrawn="1">
            <p:custDataLst>
              <p:tags r:id="rId5"/>
            </p:custDataLst>
          </p:nvPr>
        </p:nvSpPr>
        <p:spPr>
          <a:xfrm>
            <a:off x="3299464" y="303092"/>
            <a:ext cx="6217920" cy="1384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r"/>
            <a:r>
              <a:rPr lang="en-GB" sz="900" noProof="1"/>
              <a:t>15/01/2020 C:\Users\shashwatn378\Downloads\PTCUL &amp; SLDC_Tariff Petition FY 2020-21_v2.pptx</a:t>
            </a:r>
          </a:p>
        </p:txBody>
      </p:sp>
      <p:sp>
        <p:nvSpPr>
          <p:cNvPr id="19" name="Slide Tags" hidden="1"/>
          <p:cNvSpPr txBox="1"/>
          <p:nvPr userDrawn="1">
            <p:custDataLst>
              <p:tags r:id="rId6"/>
            </p:custDataLst>
          </p:nvPr>
        </p:nvSpPr>
        <p:spPr>
          <a:xfrm>
            <a:off x="0" y="228600"/>
            <a:ext cx="16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1"/>
              <a:t>Slide Tags</a:t>
            </a:r>
          </a:p>
        </p:txBody>
      </p:sp>
      <p:cxnSp>
        <p:nvCxnSpPr>
          <p:cNvPr id="22" name="Frame Line"/>
          <p:cNvCxnSpPr/>
          <p:nvPr userDrawn="1"/>
        </p:nvCxnSpPr>
        <p:spPr>
          <a:xfrm flipV="1">
            <a:off x="381000" y="933196"/>
            <a:ext cx="9144002" cy="144000"/>
          </a:xfrm>
          <a:prstGeom prst="bentConnector3">
            <a:avLst>
              <a:gd name="adj1" fmla="val 0"/>
            </a:avLst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9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Insert banner statement here</a:t>
            </a:r>
            <a:endParaRPr lang="en-GB" dirty="0"/>
          </a:p>
        </p:txBody>
      </p:sp>
      <p:sp>
        <p:nvSpPr>
          <p:cNvPr id="47" name="Report Date"/>
          <p:cNvSpPr txBox="1"/>
          <p:nvPr userDrawn="1">
            <p:custDataLst>
              <p:tags r:id="rId7"/>
            </p:custDataLst>
          </p:nvPr>
        </p:nvSpPr>
        <p:spPr>
          <a:xfrm>
            <a:off x="8478081" y="7128974"/>
            <a:ext cx="104996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indent="-274320" algn="r">
              <a:spcAft>
                <a:spcPts val="900"/>
              </a:spcAft>
            </a:pPr>
            <a:r>
              <a:rPr lang="en-GB" sz="1100" noProof="1">
                <a:latin typeface="+mn-lt"/>
              </a:rPr>
              <a:t>13 January 2020</a:t>
            </a:r>
          </a:p>
        </p:txBody>
      </p:sp>
      <p:sp>
        <p:nvSpPr>
          <p:cNvPr id="48" name="Presentation Disclaimer"/>
          <p:cNvSpPr txBox="1"/>
          <p:nvPr userDrawn="1">
            <p:custDataLst>
              <p:tags r:id="rId8"/>
            </p:custDataLst>
          </p:nvPr>
        </p:nvSpPr>
        <p:spPr>
          <a:xfrm>
            <a:off x="3584448" y="7128974"/>
            <a:ext cx="1912383" cy="1692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l"/>
            <a:r>
              <a:rPr lang="en-GB" sz="1100" noProof="1"/>
              <a:t>Strictly private and confidential</a:t>
            </a:r>
          </a:p>
        </p:txBody>
      </p:sp>
      <p:cxnSp>
        <p:nvCxnSpPr>
          <p:cNvPr id="49" name="Straight Connector 48"/>
          <p:cNvCxnSpPr/>
          <p:nvPr userDrawn="1"/>
        </p:nvCxnSpPr>
        <p:spPr>
          <a:xfrm>
            <a:off x="530351" y="7086600"/>
            <a:ext cx="8997697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Section Footer"/>
          <p:cNvSpPr txBox="1"/>
          <p:nvPr userDrawn="1">
            <p:custDataLst>
              <p:tags r:id="rId9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endParaRPr lang="en-GB" sz="1100" noProof="1">
              <a:solidFill>
                <a:schemeClr val="tx1"/>
              </a:solidFill>
            </a:endParaRPr>
          </a:p>
        </p:txBody>
      </p:sp>
      <p:sp>
        <p:nvSpPr>
          <p:cNvPr id="51" name="Draft stamp" hidden="1"/>
          <p:cNvSpPr txBox="1"/>
          <p:nvPr userDrawn="1">
            <p:custDataLst>
              <p:tags r:id="rId10"/>
            </p:custDataLst>
          </p:nvPr>
        </p:nvSpPr>
        <p:spPr>
          <a:xfrm>
            <a:off x="3584448" y="7315200"/>
            <a:ext cx="2130552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100" noProof="1"/>
              <a:t>Draft</a:t>
            </a:r>
          </a:p>
        </p:txBody>
      </p:sp>
      <p:sp>
        <p:nvSpPr>
          <p:cNvPr id="53" name="TextBox 52"/>
          <p:cNvSpPr txBox="1"/>
          <p:nvPr userDrawn="1"/>
        </p:nvSpPr>
        <p:spPr>
          <a:xfrm>
            <a:off x="530352" y="7315200"/>
            <a:ext cx="324000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PwC</a:t>
            </a:r>
          </a:p>
        </p:txBody>
      </p:sp>
      <p:sp>
        <p:nvSpPr>
          <p:cNvPr id="54" name="TextBox 53"/>
          <p:cNvSpPr txBox="1"/>
          <p:nvPr userDrawn="1">
            <p:custDataLst>
              <p:tags r:id="rId11"/>
            </p:custDataLst>
          </p:nvPr>
        </p:nvSpPr>
        <p:spPr>
          <a:xfrm>
            <a:off x="9489576" y="7315200"/>
            <a:ext cx="38472" cy="1692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: Lar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ontent Placeholder 2"/>
          <p:cNvSpPr>
            <a:spLocks noGrp="1"/>
          </p:cNvSpPr>
          <p:nvPr>
            <p:ph sz="quarter" idx="24" hasCustomPrompt="1"/>
            <p:custDataLst>
              <p:tags r:id="rId1"/>
            </p:custDataLst>
          </p:nvPr>
        </p:nvSpPr>
        <p:spPr>
          <a:xfrm>
            <a:off x="530352" y="2057400"/>
            <a:ext cx="5956300" cy="4882896"/>
          </a:xfrm>
        </p:spPr>
        <p:txBody>
          <a:bodyPr tIns="0" bIns="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6" name="Content Placeholder 3"/>
          <p:cNvSpPr>
            <a:spLocks noGrp="1"/>
          </p:cNvSpPr>
          <p:nvPr>
            <p:ph sz="quarter" idx="25" hasCustomPrompt="1"/>
            <p:custDataLst>
              <p:tags r:id="rId2"/>
            </p:custDataLst>
          </p:nvPr>
        </p:nvSpPr>
        <p:spPr>
          <a:xfrm>
            <a:off x="6629401" y="2057400"/>
            <a:ext cx="2892552" cy="4882896"/>
          </a:xfrm>
        </p:spPr>
        <p:txBody>
          <a:bodyPr tIns="0" bIns="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5" name="HeaderTOCPlaceholder"/>
          <p:cNvSpPr txBox="1"/>
          <p:nvPr userDrawn="1">
            <p:custDataLst>
              <p:tags r:id="rId3"/>
            </p:custDataLst>
          </p:nvPr>
        </p:nvSpPr>
        <p:spPr>
          <a:xfrm>
            <a:off x="3581400" y="704088"/>
            <a:ext cx="593941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endParaRPr lang="en-GB" sz="900" noProof="1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cxnSp>
        <p:nvCxnSpPr>
          <p:cNvPr id="52" name="Straight Connector 51"/>
          <p:cNvCxnSpPr/>
          <p:nvPr userDrawn="1"/>
        </p:nvCxnSpPr>
        <p:spPr>
          <a:xfrm>
            <a:off x="529200" y="1981200"/>
            <a:ext cx="8996400" cy="0"/>
          </a:xfrm>
          <a:prstGeom prst="line">
            <a:avLst/>
          </a:prstGeom>
          <a:ln w="12700" cap="rnd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ection Header"/>
          <p:cNvSpPr txBox="1"/>
          <p:nvPr userDrawn="1">
            <p:custDataLst>
              <p:tags r:id="rId4"/>
            </p:custDataLst>
          </p:nvPr>
        </p:nvSpPr>
        <p:spPr>
          <a:xfrm>
            <a:off x="530351" y="704088"/>
            <a:ext cx="3034379" cy="1371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endParaRPr lang="en-GB" sz="900" noProof="1">
              <a:solidFill>
                <a:schemeClr val="tx1"/>
              </a:solidFill>
            </a:endParaRPr>
          </a:p>
        </p:txBody>
      </p:sp>
      <p:sp>
        <p:nvSpPr>
          <p:cNvPr id="21" name="Date/Filepath" hidden="1"/>
          <p:cNvSpPr txBox="1"/>
          <p:nvPr userDrawn="1">
            <p:custDataLst>
              <p:tags r:id="rId5"/>
            </p:custDataLst>
          </p:nvPr>
        </p:nvSpPr>
        <p:spPr>
          <a:xfrm>
            <a:off x="3299464" y="303092"/>
            <a:ext cx="6217920" cy="1384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r"/>
            <a:r>
              <a:rPr lang="en-GB" sz="900" noProof="1"/>
              <a:t>15/01/2020 C:\Users\shashwatn378\Downloads\PTCUL &amp; SLDC_Tariff Petition FY 2020-21_v2.pptx</a:t>
            </a:r>
          </a:p>
        </p:txBody>
      </p:sp>
      <p:sp>
        <p:nvSpPr>
          <p:cNvPr id="19" name="Slide Tags" hidden="1"/>
          <p:cNvSpPr txBox="1"/>
          <p:nvPr userDrawn="1">
            <p:custDataLst>
              <p:tags r:id="rId6"/>
            </p:custDataLst>
          </p:nvPr>
        </p:nvSpPr>
        <p:spPr>
          <a:xfrm>
            <a:off x="0" y="228600"/>
            <a:ext cx="16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1"/>
              <a:t>Slide Tags</a:t>
            </a:r>
          </a:p>
        </p:txBody>
      </p:sp>
      <p:cxnSp>
        <p:nvCxnSpPr>
          <p:cNvPr id="22" name="Frame Line"/>
          <p:cNvCxnSpPr/>
          <p:nvPr userDrawn="1"/>
        </p:nvCxnSpPr>
        <p:spPr>
          <a:xfrm flipV="1">
            <a:off x="381000" y="933196"/>
            <a:ext cx="9144002" cy="144000"/>
          </a:xfrm>
          <a:prstGeom prst="bentConnector3">
            <a:avLst>
              <a:gd name="adj1" fmla="val 0"/>
            </a:avLst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9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Insert banner statement here</a:t>
            </a:r>
            <a:endParaRPr lang="en-GB" dirty="0"/>
          </a:p>
        </p:txBody>
      </p:sp>
      <p:sp>
        <p:nvSpPr>
          <p:cNvPr id="47" name="Report Date"/>
          <p:cNvSpPr txBox="1"/>
          <p:nvPr userDrawn="1">
            <p:custDataLst>
              <p:tags r:id="rId7"/>
            </p:custDataLst>
          </p:nvPr>
        </p:nvSpPr>
        <p:spPr>
          <a:xfrm>
            <a:off x="8478081" y="7128974"/>
            <a:ext cx="104996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indent="-274320" algn="r">
              <a:spcAft>
                <a:spcPts val="900"/>
              </a:spcAft>
            </a:pPr>
            <a:r>
              <a:rPr lang="en-GB" sz="1100" noProof="1">
                <a:latin typeface="+mn-lt"/>
              </a:rPr>
              <a:t>13 January 2020</a:t>
            </a:r>
          </a:p>
        </p:txBody>
      </p:sp>
      <p:sp>
        <p:nvSpPr>
          <p:cNvPr id="48" name="Presentation Disclaimer"/>
          <p:cNvSpPr txBox="1"/>
          <p:nvPr userDrawn="1">
            <p:custDataLst>
              <p:tags r:id="rId8"/>
            </p:custDataLst>
          </p:nvPr>
        </p:nvSpPr>
        <p:spPr>
          <a:xfrm>
            <a:off x="3584448" y="7128974"/>
            <a:ext cx="1912383" cy="1692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l"/>
            <a:r>
              <a:rPr lang="en-GB" sz="1100" noProof="1"/>
              <a:t>Strictly private and confidential</a:t>
            </a:r>
          </a:p>
        </p:txBody>
      </p:sp>
      <p:cxnSp>
        <p:nvCxnSpPr>
          <p:cNvPr id="49" name="Straight Connector 48"/>
          <p:cNvCxnSpPr/>
          <p:nvPr userDrawn="1"/>
        </p:nvCxnSpPr>
        <p:spPr>
          <a:xfrm>
            <a:off x="530351" y="7086600"/>
            <a:ext cx="8997697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Section Footer"/>
          <p:cNvSpPr txBox="1"/>
          <p:nvPr userDrawn="1">
            <p:custDataLst>
              <p:tags r:id="rId9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endParaRPr lang="en-GB" sz="1100" noProof="1">
              <a:solidFill>
                <a:schemeClr val="tx1"/>
              </a:solidFill>
            </a:endParaRPr>
          </a:p>
        </p:txBody>
      </p:sp>
      <p:sp>
        <p:nvSpPr>
          <p:cNvPr id="51" name="Draft stamp" hidden="1"/>
          <p:cNvSpPr txBox="1"/>
          <p:nvPr userDrawn="1">
            <p:custDataLst>
              <p:tags r:id="rId10"/>
            </p:custDataLst>
          </p:nvPr>
        </p:nvSpPr>
        <p:spPr>
          <a:xfrm>
            <a:off x="3584448" y="7315200"/>
            <a:ext cx="2130552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100" noProof="1"/>
              <a:t>Draft</a:t>
            </a:r>
          </a:p>
        </p:txBody>
      </p:sp>
      <p:sp>
        <p:nvSpPr>
          <p:cNvPr id="53" name="TextBox 52"/>
          <p:cNvSpPr txBox="1"/>
          <p:nvPr userDrawn="1"/>
        </p:nvSpPr>
        <p:spPr>
          <a:xfrm>
            <a:off x="530352" y="7315200"/>
            <a:ext cx="324000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PwC</a:t>
            </a:r>
          </a:p>
        </p:txBody>
      </p:sp>
      <p:sp>
        <p:nvSpPr>
          <p:cNvPr id="54" name="TextBox 53"/>
          <p:cNvSpPr txBox="1"/>
          <p:nvPr userDrawn="1">
            <p:custDataLst>
              <p:tags r:id="rId11"/>
            </p:custDataLst>
          </p:nvPr>
        </p:nvSpPr>
        <p:spPr>
          <a:xfrm>
            <a:off x="9489576" y="7315200"/>
            <a:ext cx="38472" cy="1692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: Two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ontent Placeholder 2"/>
          <p:cNvSpPr>
            <a:spLocks noGrp="1"/>
          </p:cNvSpPr>
          <p:nvPr>
            <p:ph sz="quarter" idx="24" hasCustomPrompt="1"/>
            <p:custDataLst>
              <p:tags r:id="rId1"/>
            </p:custDataLst>
          </p:nvPr>
        </p:nvSpPr>
        <p:spPr>
          <a:xfrm>
            <a:off x="530351" y="2057400"/>
            <a:ext cx="4422649" cy="2362200"/>
          </a:xfrm>
        </p:spPr>
        <p:txBody>
          <a:bodyPr tIns="0" bIns="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6" name="Content Placeholder 3"/>
          <p:cNvSpPr>
            <a:spLocks noGrp="1"/>
          </p:cNvSpPr>
          <p:nvPr>
            <p:ph sz="quarter" idx="25" hasCustomPrompt="1"/>
            <p:custDataLst>
              <p:tags r:id="rId2"/>
            </p:custDataLst>
          </p:nvPr>
        </p:nvSpPr>
        <p:spPr>
          <a:xfrm>
            <a:off x="530351" y="4581144"/>
            <a:ext cx="4422649" cy="2359152"/>
          </a:xfrm>
        </p:spPr>
        <p:txBody>
          <a:bodyPr tIns="0" bIns="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8" name="Content Placeholder 4"/>
          <p:cNvSpPr>
            <a:spLocks noGrp="1"/>
          </p:cNvSpPr>
          <p:nvPr>
            <p:ph sz="quarter" idx="26" hasCustomPrompt="1"/>
            <p:custDataLst>
              <p:tags r:id="rId3"/>
            </p:custDataLst>
          </p:nvPr>
        </p:nvSpPr>
        <p:spPr>
          <a:xfrm>
            <a:off x="5105400" y="2057400"/>
            <a:ext cx="4425696" cy="4882896"/>
          </a:xfrm>
        </p:spPr>
        <p:txBody>
          <a:bodyPr tIns="0" bIns="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4" name="HeaderTOCPlaceholder"/>
          <p:cNvSpPr txBox="1"/>
          <p:nvPr userDrawn="1">
            <p:custDataLst>
              <p:tags r:id="rId4"/>
            </p:custDataLst>
          </p:nvPr>
        </p:nvSpPr>
        <p:spPr>
          <a:xfrm>
            <a:off x="3581400" y="704088"/>
            <a:ext cx="593941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endParaRPr lang="en-GB" sz="900" noProof="1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cxnSp>
        <p:nvCxnSpPr>
          <p:cNvPr id="52" name="Straight Connector 51"/>
          <p:cNvCxnSpPr/>
          <p:nvPr userDrawn="1"/>
        </p:nvCxnSpPr>
        <p:spPr>
          <a:xfrm>
            <a:off x="536400" y="1981200"/>
            <a:ext cx="8996400" cy="0"/>
          </a:xfrm>
          <a:prstGeom prst="line">
            <a:avLst/>
          </a:prstGeom>
          <a:ln w="12700" cap="rnd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ection Header"/>
          <p:cNvSpPr txBox="1"/>
          <p:nvPr userDrawn="1">
            <p:custDataLst>
              <p:tags r:id="rId5"/>
            </p:custDataLst>
          </p:nvPr>
        </p:nvSpPr>
        <p:spPr>
          <a:xfrm>
            <a:off x="530351" y="704088"/>
            <a:ext cx="3034379" cy="1371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endParaRPr lang="en-GB" sz="900" noProof="1">
              <a:solidFill>
                <a:schemeClr val="tx1"/>
              </a:solidFill>
            </a:endParaRPr>
          </a:p>
        </p:txBody>
      </p:sp>
      <p:sp>
        <p:nvSpPr>
          <p:cNvPr id="25" name="Date/Filepath" hidden="1"/>
          <p:cNvSpPr txBox="1"/>
          <p:nvPr userDrawn="1">
            <p:custDataLst>
              <p:tags r:id="rId6"/>
            </p:custDataLst>
          </p:nvPr>
        </p:nvSpPr>
        <p:spPr>
          <a:xfrm>
            <a:off x="3299464" y="303092"/>
            <a:ext cx="6217920" cy="1384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r"/>
            <a:r>
              <a:rPr lang="en-GB" sz="900" noProof="1"/>
              <a:t>15/01/2020 C:\Users\shashwatn378\Downloads\PTCUL &amp; SLDC_Tariff Petition FY 2020-21_v2.pptx</a:t>
            </a:r>
          </a:p>
        </p:txBody>
      </p:sp>
      <p:sp>
        <p:nvSpPr>
          <p:cNvPr id="20" name="Slide Tags" hidden="1"/>
          <p:cNvSpPr txBox="1"/>
          <p:nvPr userDrawn="1">
            <p:custDataLst>
              <p:tags r:id="rId7"/>
            </p:custDataLst>
          </p:nvPr>
        </p:nvSpPr>
        <p:spPr>
          <a:xfrm>
            <a:off x="0" y="228600"/>
            <a:ext cx="16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1"/>
              <a:t>Slide Tags</a:t>
            </a:r>
          </a:p>
        </p:txBody>
      </p:sp>
      <p:cxnSp>
        <p:nvCxnSpPr>
          <p:cNvPr id="22" name="Frame Line"/>
          <p:cNvCxnSpPr/>
          <p:nvPr userDrawn="1"/>
        </p:nvCxnSpPr>
        <p:spPr>
          <a:xfrm flipV="1">
            <a:off x="381000" y="933196"/>
            <a:ext cx="9144002" cy="144000"/>
          </a:xfrm>
          <a:prstGeom prst="bentConnector3">
            <a:avLst>
              <a:gd name="adj1" fmla="val 0"/>
            </a:avLst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Insert banner statement here</a:t>
            </a:r>
            <a:endParaRPr lang="en-GB" dirty="0"/>
          </a:p>
        </p:txBody>
      </p:sp>
      <p:sp>
        <p:nvSpPr>
          <p:cNvPr id="49" name="Report Date"/>
          <p:cNvSpPr txBox="1"/>
          <p:nvPr userDrawn="1">
            <p:custDataLst>
              <p:tags r:id="rId8"/>
            </p:custDataLst>
          </p:nvPr>
        </p:nvSpPr>
        <p:spPr>
          <a:xfrm>
            <a:off x="8478081" y="7128974"/>
            <a:ext cx="104996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indent="-274320" algn="r">
              <a:spcAft>
                <a:spcPts val="900"/>
              </a:spcAft>
            </a:pPr>
            <a:r>
              <a:rPr lang="en-GB" sz="1100" noProof="1">
                <a:latin typeface="+mn-lt"/>
              </a:rPr>
              <a:t>13 January 2020</a:t>
            </a:r>
          </a:p>
        </p:txBody>
      </p:sp>
      <p:sp>
        <p:nvSpPr>
          <p:cNvPr id="50" name="Presentation Disclaimer"/>
          <p:cNvSpPr txBox="1"/>
          <p:nvPr userDrawn="1">
            <p:custDataLst>
              <p:tags r:id="rId9"/>
            </p:custDataLst>
          </p:nvPr>
        </p:nvSpPr>
        <p:spPr>
          <a:xfrm>
            <a:off x="3584448" y="7128974"/>
            <a:ext cx="1912383" cy="1692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l"/>
            <a:r>
              <a:rPr lang="en-GB" sz="1100" noProof="1"/>
              <a:t>Strictly private and confidential</a:t>
            </a:r>
          </a:p>
        </p:txBody>
      </p:sp>
      <p:cxnSp>
        <p:nvCxnSpPr>
          <p:cNvPr id="51" name="Straight Connector 50"/>
          <p:cNvCxnSpPr/>
          <p:nvPr userDrawn="1"/>
        </p:nvCxnSpPr>
        <p:spPr>
          <a:xfrm>
            <a:off x="530351" y="7086600"/>
            <a:ext cx="8997697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Section Footer"/>
          <p:cNvSpPr txBox="1"/>
          <p:nvPr userDrawn="1">
            <p:custDataLst>
              <p:tags r:id="rId10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endParaRPr lang="en-GB" sz="1100" noProof="1">
              <a:solidFill>
                <a:schemeClr val="tx1"/>
              </a:solidFill>
            </a:endParaRPr>
          </a:p>
        </p:txBody>
      </p:sp>
      <p:sp>
        <p:nvSpPr>
          <p:cNvPr id="54" name="Draft stamp" hidden="1"/>
          <p:cNvSpPr txBox="1"/>
          <p:nvPr userDrawn="1">
            <p:custDataLst>
              <p:tags r:id="rId11"/>
            </p:custDataLst>
          </p:nvPr>
        </p:nvSpPr>
        <p:spPr>
          <a:xfrm>
            <a:off x="3584448" y="7315200"/>
            <a:ext cx="2130552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100" noProof="1"/>
              <a:t>Draft</a:t>
            </a:r>
          </a:p>
        </p:txBody>
      </p:sp>
      <p:sp>
        <p:nvSpPr>
          <p:cNvPr id="55" name="TextBox 54"/>
          <p:cNvSpPr txBox="1"/>
          <p:nvPr userDrawn="1"/>
        </p:nvSpPr>
        <p:spPr>
          <a:xfrm>
            <a:off x="530352" y="7315200"/>
            <a:ext cx="324000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PwC</a:t>
            </a:r>
          </a:p>
        </p:txBody>
      </p:sp>
      <p:sp>
        <p:nvSpPr>
          <p:cNvPr id="56" name="TextBox 55"/>
          <p:cNvSpPr txBox="1"/>
          <p:nvPr userDrawn="1">
            <p:custDataLst>
              <p:tags r:id="rId12"/>
            </p:custDataLst>
          </p:nvPr>
        </p:nvSpPr>
        <p:spPr>
          <a:xfrm>
            <a:off x="9489576" y="7315200"/>
            <a:ext cx="38472" cy="1692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: Three Lar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530352" y="2057400"/>
            <a:ext cx="4425696" cy="23580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5102352" y="2057400"/>
            <a:ext cx="4425696" cy="23580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530352" y="4582296"/>
            <a:ext cx="8997696" cy="23580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6" name="HeaderTOCPlaceholder"/>
          <p:cNvSpPr txBox="1"/>
          <p:nvPr userDrawn="1">
            <p:custDataLst>
              <p:tags r:id="rId1"/>
            </p:custDataLst>
          </p:nvPr>
        </p:nvSpPr>
        <p:spPr>
          <a:xfrm>
            <a:off x="3581400" y="704088"/>
            <a:ext cx="593941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endParaRPr lang="en-GB" sz="900" noProof="1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cxnSp>
        <p:nvCxnSpPr>
          <p:cNvPr id="53" name="Straight Connector 52"/>
          <p:cNvCxnSpPr/>
          <p:nvPr userDrawn="1"/>
        </p:nvCxnSpPr>
        <p:spPr>
          <a:xfrm>
            <a:off x="529200" y="1981200"/>
            <a:ext cx="8996400" cy="0"/>
          </a:xfrm>
          <a:prstGeom prst="line">
            <a:avLst/>
          </a:prstGeom>
          <a:ln w="12700" cap="rnd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Section Header"/>
          <p:cNvSpPr txBox="1"/>
          <p:nvPr userDrawn="1">
            <p:custDataLst>
              <p:tags r:id="rId2"/>
            </p:custDataLst>
          </p:nvPr>
        </p:nvSpPr>
        <p:spPr>
          <a:xfrm>
            <a:off x="530351" y="704088"/>
            <a:ext cx="3034379" cy="1371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endParaRPr lang="en-GB" sz="900" noProof="1">
              <a:solidFill>
                <a:schemeClr val="tx1"/>
              </a:solidFill>
            </a:endParaRPr>
          </a:p>
        </p:txBody>
      </p:sp>
      <p:sp>
        <p:nvSpPr>
          <p:cNvPr id="22" name="Date/Filepath" hidden="1"/>
          <p:cNvSpPr txBox="1"/>
          <p:nvPr userDrawn="1">
            <p:custDataLst>
              <p:tags r:id="rId3"/>
            </p:custDataLst>
          </p:nvPr>
        </p:nvSpPr>
        <p:spPr>
          <a:xfrm>
            <a:off x="3299464" y="303092"/>
            <a:ext cx="6217920" cy="1384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r"/>
            <a:r>
              <a:rPr lang="en-GB" sz="900" noProof="1"/>
              <a:t>15/01/2020 C:\Users\shashwatn378\Downloads\PTCUL &amp; SLDC_Tariff Petition FY 2020-21_v2.pptx</a:t>
            </a:r>
          </a:p>
        </p:txBody>
      </p:sp>
      <p:sp>
        <p:nvSpPr>
          <p:cNvPr id="21" name="Slide Tags" hidden="1"/>
          <p:cNvSpPr txBox="1"/>
          <p:nvPr userDrawn="1">
            <p:custDataLst>
              <p:tags r:id="rId4"/>
            </p:custDataLst>
          </p:nvPr>
        </p:nvSpPr>
        <p:spPr>
          <a:xfrm>
            <a:off x="0" y="228600"/>
            <a:ext cx="16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1"/>
              <a:t>Slide Tags</a:t>
            </a:r>
          </a:p>
        </p:txBody>
      </p:sp>
      <p:cxnSp>
        <p:nvCxnSpPr>
          <p:cNvPr id="28" name="Frame Line"/>
          <p:cNvCxnSpPr/>
          <p:nvPr userDrawn="1"/>
        </p:nvCxnSpPr>
        <p:spPr>
          <a:xfrm flipV="1">
            <a:off x="381000" y="933196"/>
            <a:ext cx="9144002" cy="144000"/>
          </a:xfrm>
          <a:prstGeom prst="bentConnector3">
            <a:avLst>
              <a:gd name="adj1" fmla="val 0"/>
            </a:avLst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Insert banner statement here</a:t>
            </a:r>
            <a:endParaRPr lang="en-GB" dirty="0"/>
          </a:p>
        </p:txBody>
      </p:sp>
      <p:sp>
        <p:nvSpPr>
          <p:cNvPr id="47" name="Report Date"/>
          <p:cNvSpPr txBox="1"/>
          <p:nvPr userDrawn="1">
            <p:custDataLst>
              <p:tags r:id="rId5"/>
            </p:custDataLst>
          </p:nvPr>
        </p:nvSpPr>
        <p:spPr>
          <a:xfrm>
            <a:off x="8478081" y="7128974"/>
            <a:ext cx="104996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indent="-274320" algn="r">
              <a:spcAft>
                <a:spcPts val="900"/>
              </a:spcAft>
            </a:pPr>
            <a:r>
              <a:rPr lang="en-GB" sz="1100" noProof="1">
                <a:latin typeface="+mn-lt"/>
              </a:rPr>
              <a:t>13 January 2020</a:t>
            </a:r>
          </a:p>
        </p:txBody>
      </p:sp>
      <p:sp>
        <p:nvSpPr>
          <p:cNvPr id="48" name="Presentation Disclaimer"/>
          <p:cNvSpPr txBox="1"/>
          <p:nvPr userDrawn="1">
            <p:custDataLst>
              <p:tags r:id="rId6"/>
            </p:custDataLst>
          </p:nvPr>
        </p:nvSpPr>
        <p:spPr>
          <a:xfrm>
            <a:off x="3584448" y="7128974"/>
            <a:ext cx="1912383" cy="1692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l"/>
            <a:r>
              <a:rPr lang="en-GB" sz="1100" noProof="1"/>
              <a:t>Strictly private and confidential</a:t>
            </a:r>
          </a:p>
        </p:txBody>
      </p:sp>
      <p:cxnSp>
        <p:nvCxnSpPr>
          <p:cNvPr id="49" name="Straight Connector 48"/>
          <p:cNvCxnSpPr/>
          <p:nvPr userDrawn="1"/>
        </p:nvCxnSpPr>
        <p:spPr>
          <a:xfrm>
            <a:off x="530351" y="7086600"/>
            <a:ext cx="8997697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Section Footer"/>
          <p:cNvSpPr txBox="1"/>
          <p:nvPr userDrawn="1">
            <p:custDataLst>
              <p:tags r:id="rId7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endParaRPr lang="en-GB" sz="1100" noProof="1">
              <a:solidFill>
                <a:schemeClr val="tx1"/>
              </a:solidFill>
            </a:endParaRPr>
          </a:p>
        </p:txBody>
      </p:sp>
      <p:sp>
        <p:nvSpPr>
          <p:cNvPr id="51" name="Draft stamp" hidden="1"/>
          <p:cNvSpPr txBox="1"/>
          <p:nvPr userDrawn="1">
            <p:custDataLst>
              <p:tags r:id="rId8"/>
            </p:custDataLst>
          </p:nvPr>
        </p:nvSpPr>
        <p:spPr>
          <a:xfrm>
            <a:off x="3584448" y="7315200"/>
            <a:ext cx="2130552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100" noProof="1"/>
              <a:t>Draft</a:t>
            </a:r>
          </a:p>
        </p:txBody>
      </p:sp>
      <p:sp>
        <p:nvSpPr>
          <p:cNvPr id="52" name="TextBox 51"/>
          <p:cNvSpPr txBox="1"/>
          <p:nvPr userDrawn="1"/>
        </p:nvSpPr>
        <p:spPr>
          <a:xfrm>
            <a:off x="530352" y="7315200"/>
            <a:ext cx="324000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PwC</a:t>
            </a:r>
          </a:p>
        </p:txBody>
      </p:sp>
      <p:sp>
        <p:nvSpPr>
          <p:cNvPr id="54" name="TextBox 53"/>
          <p:cNvSpPr txBox="1"/>
          <p:nvPr userDrawn="1">
            <p:custDataLst>
              <p:tags r:id="rId9"/>
            </p:custDataLst>
          </p:nvPr>
        </p:nvSpPr>
        <p:spPr>
          <a:xfrm>
            <a:off x="9489576" y="7315200"/>
            <a:ext cx="38472" cy="1692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: F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ontent Placeholder 2"/>
          <p:cNvSpPr>
            <a:spLocks noGrp="1"/>
          </p:cNvSpPr>
          <p:nvPr>
            <p:ph sz="quarter" idx="24" hasCustomPrompt="1"/>
          </p:nvPr>
        </p:nvSpPr>
        <p:spPr>
          <a:xfrm>
            <a:off x="530352" y="2057400"/>
            <a:ext cx="4425696" cy="2359152"/>
          </a:xfrm>
        </p:spPr>
        <p:txBody>
          <a:bodyPr tIns="0" bIns="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6" name="Content Placeholder 3"/>
          <p:cNvSpPr>
            <a:spLocks noGrp="1"/>
          </p:cNvSpPr>
          <p:nvPr>
            <p:ph sz="quarter" idx="25" hasCustomPrompt="1"/>
          </p:nvPr>
        </p:nvSpPr>
        <p:spPr>
          <a:xfrm>
            <a:off x="5102352" y="2057400"/>
            <a:ext cx="4425696" cy="2359152"/>
          </a:xfrm>
        </p:spPr>
        <p:txBody>
          <a:bodyPr tIns="0" bIns="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8" name="Content Placeholder 4"/>
          <p:cNvSpPr>
            <a:spLocks noGrp="1"/>
          </p:cNvSpPr>
          <p:nvPr>
            <p:ph sz="quarter" idx="26" hasCustomPrompt="1"/>
          </p:nvPr>
        </p:nvSpPr>
        <p:spPr>
          <a:xfrm>
            <a:off x="530352" y="4581144"/>
            <a:ext cx="4425696" cy="2359152"/>
          </a:xfrm>
        </p:spPr>
        <p:txBody>
          <a:bodyPr tIns="0" bIns="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0" name="Content Placeholder 5"/>
          <p:cNvSpPr>
            <a:spLocks noGrp="1"/>
          </p:cNvSpPr>
          <p:nvPr>
            <p:ph sz="quarter" idx="27" hasCustomPrompt="1"/>
          </p:nvPr>
        </p:nvSpPr>
        <p:spPr>
          <a:xfrm>
            <a:off x="5102352" y="4581144"/>
            <a:ext cx="4425696" cy="2359152"/>
          </a:xfrm>
        </p:spPr>
        <p:txBody>
          <a:bodyPr tIns="0" bIns="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1" name="HeaderTOCPlaceholder"/>
          <p:cNvSpPr txBox="1"/>
          <p:nvPr userDrawn="1">
            <p:custDataLst>
              <p:tags r:id="rId1"/>
            </p:custDataLst>
          </p:nvPr>
        </p:nvSpPr>
        <p:spPr>
          <a:xfrm>
            <a:off x="3581400" y="704088"/>
            <a:ext cx="593941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endParaRPr lang="en-GB" sz="900" noProof="1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cxnSp>
        <p:nvCxnSpPr>
          <p:cNvPr id="58" name="Straight Connector 57"/>
          <p:cNvCxnSpPr/>
          <p:nvPr userDrawn="1"/>
        </p:nvCxnSpPr>
        <p:spPr>
          <a:xfrm>
            <a:off x="529200" y="1981200"/>
            <a:ext cx="8996400" cy="0"/>
          </a:xfrm>
          <a:prstGeom prst="line">
            <a:avLst/>
          </a:prstGeom>
          <a:ln w="12700" cap="rnd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Section Header"/>
          <p:cNvSpPr txBox="1"/>
          <p:nvPr userDrawn="1">
            <p:custDataLst>
              <p:tags r:id="rId2"/>
            </p:custDataLst>
          </p:nvPr>
        </p:nvSpPr>
        <p:spPr>
          <a:xfrm>
            <a:off x="530351" y="704088"/>
            <a:ext cx="3034379" cy="1371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endParaRPr lang="en-GB" sz="900" noProof="1">
              <a:solidFill>
                <a:schemeClr val="tx1"/>
              </a:solidFill>
            </a:endParaRPr>
          </a:p>
        </p:txBody>
      </p:sp>
      <p:sp>
        <p:nvSpPr>
          <p:cNvPr id="27" name="Date/Filepath" hidden="1"/>
          <p:cNvSpPr txBox="1"/>
          <p:nvPr userDrawn="1">
            <p:custDataLst>
              <p:tags r:id="rId3"/>
            </p:custDataLst>
          </p:nvPr>
        </p:nvSpPr>
        <p:spPr>
          <a:xfrm>
            <a:off x="3299464" y="303092"/>
            <a:ext cx="6217920" cy="1384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r"/>
            <a:r>
              <a:rPr lang="en-GB" sz="900" noProof="1"/>
              <a:t>15/01/2020 C:\Users\shashwatn378\Downloads\PTCUL &amp; SLDC_Tariff Petition FY 2020-21_v2.pptx</a:t>
            </a:r>
          </a:p>
        </p:txBody>
      </p:sp>
      <p:sp>
        <p:nvSpPr>
          <p:cNvPr id="21" name="Slide Tags" hidden="1"/>
          <p:cNvSpPr txBox="1"/>
          <p:nvPr userDrawn="1">
            <p:custDataLst>
              <p:tags r:id="rId4"/>
            </p:custDataLst>
          </p:nvPr>
        </p:nvSpPr>
        <p:spPr>
          <a:xfrm>
            <a:off x="0" y="228600"/>
            <a:ext cx="16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1"/>
              <a:t>Slide Tags</a:t>
            </a:r>
          </a:p>
        </p:txBody>
      </p:sp>
      <p:cxnSp>
        <p:nvCxnSpPr>
          <p:cNvPr id="23" name="Frame Line"/>
          <p:cNvCxnSpPr/>
          <p:nvPr userDrawn="1"/>
        </p:nvCxnSpPr>
        <p:spPr>
          <a:xfrm flipV="1">
            <a:off x="381000" y="933196"/>
            <a:ext cx="9144002" cy="144000"/>
          </a:xfrm>
          <a:prstGeom prst="bentConnector3">
            <a:avLst>
              <a:gd name="adj1" fmla="val 0"/>
            </a:avLst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2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Insert banner statement here</a:t>
            </a:r>
            <a:endParaRPr lang="en-GB" dirty="0"/>
          </a:p>
        </p:txBody>
      </p:sp>
      <p:sp>
        <p:nvSpPr>
          <p:cNvPr id="50" name="Report Date"/>
          <p:cNvSpPr txBox="1"/>
          <p:nvPr userDrawn="1">
            <p:custDataLst>
              <p:tags r:id="rId5"/>
            </p:custDataLst>
          </p:nvPr>
        </p:nvSpPr>
        <p:spPr>
          <a:xfrm>
            <a:off x="8478081" y="7128974"/>
            <a:ext cx="104996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indent="-274320" algn="r">
              <a:spcAft>
                <a:spcPts val="900"/>
              </a:spcAft>
            </a:pPr>
            <a:r>
              <a:rPr lang="en-GB" sz="1100" noProof="1">
                <a:latin typeface="+mn-lt"/>
              </a:rPr>
              <a:t>13 January 2020</a:t>
            </a:r>
          </a:p>
        </p:txBody>
      </p:sp>
      <p:sp>
        <p:nvSpPr>
          <p:cNvPr id="52" name="Presentation Disclaimer"/>
          <p:cNvSpPr txBox="1"/>
          <p:nvPr userDrawn="1">
            <p:custDataLst>
              <p:tags r:id="rId6"/>
            </p:custDataLst>
          </p:nvPr>
        </p:nvSpPr>
        <p:spPr>
          <a:xfrm>
            <a:off x="3584448" y="7128974"/>
            <a:ext cx="1912383" cy="169277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l"/>
            <a:r>
              <a:rPr lang="en-GB" sz="1100" noProof="1"/>
              <a:t>Strictly private and confidential</a:t>
            </a:r>
          </a:p>
        </p:txBody>
      </p:sp>
      <p:cxnSp>
        <p:nvCxnSpPr>
          <p:cNvPr id="53" name="Straight Connector 52"/>
          <p:cNvCxnSpPr/>
          <p:nvPr userDrawn="1"/>
        </p:nvCxnSpPr>
        <p:spPr>
          <a:xfrm>
            <a:off x="530351" y="7086600"/>
            <a:ext cx="8997697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Section Footer"/>
          <p:cNvSpPr txBox="1"/>
          <p:nvPr userDrawn="1">
            <p:custDataLst>
              <p:tags r:id="rId7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endParaRPr lang="en-GB" sz="1100" noProof="1">
              <a:solidFill>
                <a:schemeClr val="tx1"/>
              </a:solidFill>
            </a:endParaRPr>
          </a:p>
        </p:txBody>
      </p:sp>
      <p:sp>
        <p:nvSpPr>
          <p:cNvPr id="55" name="Draft stamp" hidden="1"/>
          <p:cNvSpPr txBox="1"/>
          <p:nvPr userDrawn="1">
            <p:custDataLst>
              <p:tags r:id="rId8"/>
            </p:custDataLst>
          </p:nvPr>
        </p:nvSpPr>
        <p:spPr>
          <a:xfrm>
            <a:off x="3584448" y="7315200"/>
            <a:ext cx="2130552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100" noProof="1"/>
              <a:t>Draft</a:t>
            </a:r>
          </a:p>
        </p:txBody>
      </p:sp>
      <p:sp>
        <p:nvSpPr>
          <p:cNvPr id="56" name="TextBox 55"/>
          <p:cNvSpPr txBox="1"/>
          <p:nvPr userDrawn="1"/>
        </p:nvSpPr>
        <p:spPr>
          <a:xfrm>
            <a:off x="530352" y="7315200"/>
            <a:ext cx="324000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PwC</a:t>
            </a:r>
          </a:p>
        </p:txBody>
      </p:sp>
      <p:sp>
        <p:nvSpPr>
          <p:cNvPr id="57" name="TextBox 56"/>
          <p:cNvSpPr txBox="1"/>
          <p:nvPr userDrawn="1">
            <p:custDataLst>
              <p:tags r:id="rId9"/>
            </p:custDataLst>
          </p:nvPr>
        </p:nvSpPr>
        <p:spPr>
          <a:xfrm>
            <a:off x="9489576" y="7315200"/>
            <a:ext cx="38472" cy="1692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/Filepath" hidden="1"/>
          <p:cNvSpPr txBox="1"/>
          <p:nvPr userDrawn="1">
            <p:custDataLst>
              <p:tags r:id="rId1"/>
            </p:custDataLst>
          </p:nvPr>
        </p:nvSpPr>
        <p:spPr>
          <a:xfrm>
            <a:off x="3299464" y="303092"/>
            <a:ext cx="6217920" cy="1384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r"/>
            <a:r>
              <a:rPr lang="en-GB" sz="900" noProof="1"/>
              <a:t>15/01/2020 C:\Users\shashwatn378\Downloads\PTCUL &amp; SLDC_Tariff Petition FY 2020-21_v2.pptx</a:t>
            </a:r>
          </a:p>
        </p:txBody>
      </p:sp>
      <p:sp>
        <p:nvSpPr>
          <p:cNvPr id="5" name="Slide Tags" hidden="1"/>
          <p:cNvSpPr txBox="1"/>
          <p:nvPr userDrawn="1">
            <p:custDataLst>
              <p:tags r:id="rId2"/>
            </p:custDataLst>
          </p:nvPr>
        </p:nvSpPr>
        <p:spPr>
          <a:xfrm>
            <a:off x="0" y="228600"/>
            <a:ext cx="16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1"/>
              <a:t>Slide Tags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: Title Only No Header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HeaderTOCPlaceholder"/>
          <p:cNvSpPr txBox="1"/>
          <p:nvPr userDrawn="1">
            <p:custDataLst>
              <p:tags r:id="rId1"/>
            </p:custDataLst>
          </p:nvPr>
        </p:nvSpPr>
        <p:spPr>
          <a:xfrm>
            <a:off x="3581399" y="704088"/>
            <a:ext cx="5943600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endParaRPr lang="en-GB" sz="900" noProof="1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30351" y="7086600"/>
            <a:ext cx="8997697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529200" y="1981200"/>
            <a:ext cx="8996400" cy="0"/>
          </a:xfrm>
          <a:prstGeom prst="line">
            <a:avLst/>
          </a:prstGeom>
          <a:ln w="12700" cap="rnd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Tags" hidden="1"/>
          <p:cNvSpPr txBox="1"/>
          <p:nvPr userDrawn="1">
            <p:custDataLst>
              <p:tags r:id="rId2"/>
            </p:custDataLst>
          </p:nvPr>
        </p:nvSpPr>
        <p:spPr>
          <a:xfrm>
            <a:off x="0" y="228600"/>
            <a:ext cx="16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1"/>
              <a:t>Slide Tags</a:t>
            </a:r>
          </a:p>
        </p:txBody>
      </p:sp>
      <p:cxnSp>
        <p:nvCxnSpPr>
          <p:cNvPr id="13" name="Frame Line"/>
          <p:cNvCxnSpPr/>
          <p:nvPr userDrawn="1"/>
        </p:nvCxnSpPr>
        <p:spPr>
          <a:xfrm flipV="1">
            <a:off x="381000" y="933196"/>
            <a:ext cx="9144002" cy="144000"/>
          </a:xfrm>
          <a:prstGeom prst="bentConnector3">
            <a:avLst>
              <a:gd name="adj1" fmla="val 0"/>
            </a:avLst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Insert banner statement here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rid" hidden="1"/>
          <p:cNvGrpSpPr/>
          <p:nvPr>
            <p:custDataLst>
              <p:tags r:id="rId16"/>
            </p:custDataLst>
          </p:nvPr>
        </p:nvGrpSpPr>
        <p:grpSpPr>
          <a:xfrm>
            <a:off x="530352" y="612648"/>
            <a:ext cx="8997696" cy="6848856"/>
            <a:chOff x="530352" y="612648"/>
            <a:chExt cx="8997696" cy="6848856"/>
          </a:xfrm>
        </p:grpSpPr>
        <p:grpSp>
          <p:nvGrpSpPr>
            <p:cNvPr id="108" name="Group 107" hidden="1"/>
            <p:cNvGrpSpPr/>
            <p:nvPr userDrawn="1"/>
          </p:nvGrpSpPr>
          <p:grpSpPr>
            <a:xfrm>
              <a:off x="530352" y="7159752"/>
              <a:ext cx="8997696" cy="301752"/>
              <a:chOff x="530352" y="7159752"/>
              <a:chExt cx="8997696" cy="301752"/>
            </a:xfrm>
          </p:grpSpPr>
          <p:sp>
            <p:nvSpPr>
              <p:cNvPr id="43" name="Footer block" hidden="1"/>
              <p:cNvSpPr>
                <a:spLocks noChangeArrowheads="1"/>
              </p:cNvSpPr>
              <p:nvPr/>
            </p:nvSpPr>
            <p:spPr bwMode="gray">
              <a:xfrm>
                <a:off x="6629400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4" name="Footer block" hidden="1"/>
              <p:cNvSpPr>
                <a:spLocks noChangeArrowheads="1"/>
              </p:cNvSpPr>
              <p:nvPr/>
            </p:nvSpPr>
            <p:spPr bwMode="gray">
              <a:xfrm>
                <a:off x="3584448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5" name="Footer block" hidden="1"/>
              <p:cNvSpPr>
                <a:spLocks noChangeArrowheads="1"/>
              </p:cNvSpPr>
              <p:nvPr/>
            </p:nvSpPr>
            <p:spPr bwMode="gray">
              <a:xfrm>
                <a:off x="530352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07" name="Group 106" hidden="1"/>
            <p:cNvGrpSpPr/>
            <p:nvPr userDrawn="1"/>
          </p:nvGrpSpPr>
          <p:grpSpPr>
            <a:xfrm>
              <a:off x="530352" y="1066800"/>
              <a:ext cx="8997696" cy="835152"/>
              <a:chOff x="530352" y="1066800"/>
              <a:chExt cx="8997696" cy="835152"/>
            </a:xfrm>
          </p:grpSpPr>
          <p:sp>
            <p:nvSpPr>
              <p:cNvPr id="45" name="Title block" hidden="1"/>
              <p:cNvSpPr>
                <a:spLocks noChangeArrowheads="1"/>
              </p:cNvSpPr>
              <p:nvPr userDrawn="1"/>
            </p:nvSpPr>
            <p:spPr bwMode="gray">
              <a:xfrm>
                <a:off x="5102352" y="1066800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6" name="Title block" hidden="1"/>
              <p:cNvSpPr>
                <a:spLocks noChangeArrowheads="1"/>
              </p:cNvSpPr>
              <p:nvPr/>
            </p:nvSpPr>
            <p:spPr bwMode="gray">
              <a:xfrm>
                <a:off x="530352" y="1069848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sp>
          <p:nvSpPr>
            <p:cNvPr id="57" name="Header block" hidden="1"/>
            <p:cNvSpPr>
              <a:spLocks noChangeArrowheads="1"/>
            </p:cNvSpPr>
            <p:nvPr userDrawn="1"/>
          </p:nvSpPr>
          <p:spPr bwMode="gray">
            <a:xfrm>
              <a:off x="530352" y="612648"/>
              <a:ext cx="8988552" cy="228600"/>
            </a:xfrm>
            <a:prstGeom prst="rect">
              <a:avLst/>
            </a:prstGeom>
            <a:solidFill>
              <a:srgbClr val="CCFFFF">
                <a:alpha val="25000"/>
              </a:srgbClr>
            </a:solidFill>
            <a:ln w="6350" cap="rnd">
              <a:solidFill>
                <a:srgbClr val="CCFFFF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 defTabSz="801688">
                <a:buSzPct val="90000"/>
                <a:defRPr/>
              </a:pPr>
              <a:endParaRPr lang="en-GB" sz="1400" dirty="0">
                <a:solidFill>
                  <a:schemeClr val="folHlink"/>
                </a:solidFill>
                <a:cs typeface="Arial" charset="0"/>
              </a:endParaRPr>
            </a:p>
          </p:txBody>
        </p:sp>
        <p:grpSp>
          <p:nvGrpSpPr>
            <p:cNvPr id="106" name="Group 600" hidden="1"/>
            <p:cNvGrpSpPr/>
            <p:nvPr userDrawn="1"/>
          </p:nvGrpSpPr>
          <p:grpSpPr>
            <a:xfrm>
              <a:off x="533400" y="6245352"/>
              <a:ext cx="8994648" cy="688848"/>
              <a:chOff x="533400" y="6013704"/>
              <a:chExt cx="8994648" cy="688848"/>
            </a:xfrm>
          </p:grpSpPr>
          <p:sp>
            <p:nvSpPr>
              <p:cNvPr id="50" name="Content block 6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1" name="Content block 6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96" name="Content block 604" hidden="1"/>
              <p:cNvSpPr>
                <a:spLocks noChangeArrowheads="1"/>
              </p:cNvSpPr>
              <p:nvPr/>
            </p:nvSpPr>
            <p:spPr bwMode="gray">
              <a:xfrm>
                <a:off x="510723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97" name="Content block 603" hidden="1"/>
              <p:cNvSpPr>
                <a:spLocks noChangeArrowheads="1"/>
              </p:cNvSpPr>
              <p:nvPr/>
            </p:nvSpPr>
            <p:spPr bwMode="gray">
              <a:xfrm>
                <a:off x="358262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98" name="Content block 602" hidden="1"/>
              <p:cNvSpPr>
                <a:spLocks noChangeArrowheads="1"/>
              </p:cNvSpPr>
              <p:nvPr/>
            </p:nvSpPr>
            <p:spPr bwMode="gray">
              <a:xfrm>
                <a:off x="205801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99" name="Content block 601" hidden="1"/>
              <p:cNvSpPr>
                <a:spLocks noChangeArrowheads="1"/>
              </p:cNvSpPr>
              <p:nvPr/>
            </p:nvSpPr>
            <p:spPr bwMode="gray">
              <a:xfrm>
                <a:off x="53340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05" name="Group 500" hidden="1"/>
            <p:cNvGrpSpPr/>
            <p:nvPr userDrawn="1"/>
          </p:nvGrpSpPr>
          <p:grpSpPr>
            <a:xfrm>
              <a:off x="533400" y="5407152"/>
              <a:ext cx="8994648" cy="688848"/>
              <a:chOff x="533400" y="5026152"/>
              <a:chExt cx="8994648" cy="688848"/>
            </a:xfrm>
          </p:grpSpPr>
          <p:sp>
            <p:nvSpPr>
              <p:cNvPr id="52" name="Content block 5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3" name="Content block 5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90" name="Content block 504" hidden="1"/>
              <p:cNvSpPr>
                <a:spLocks noChangeArrowheads="1"/>
              </p:cNvSpPr>
              <p:nvPr/>
            </p:nvSpPr>
            <p:spPr bwMode="gray">
              <a:xfrm>
                <a:off x="510723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91" name="Content block 503" hidden="1"/>
              <p:cNvSpPr>
                <a:spLocks noChangeArrowheads="1"/>
              </p:cNvSpPr>
              <p:nvPr/>
            </p:nvSpPr>
            <p:spPr bwMode="gray">
              <a:xfrm>
                <a:off x="358262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92" name="Content block 502" hidden="1"/>
              <p:cNvSpPr>
                <a:spLocks noChangeArrowheads="1"/>
              </p:cNvSpPr>
              <p:nvPr/>
            </p:nvSpPr>
            <p:spPr bwMode="gray">
              <a:xfrm>
                <a:off x="205801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93" name="Content block 501" hidden="1"/>
              <p:cNvSpPr>
                <a:spLocks noChangeArrowheads="1"/>
              </p:cNvSpPr>
              <p:nvPr/>
            </p:nvSpPr>
            <p:spPr bwMode="gray">
              <a:xfrm>
                <a:off x="53340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04" name="Group 400" hidden="1"/>
            <p:cNvGrpSpPr/>
            <p:nvPr userDrawn="1"/>
          </p:nvGrpSpPr>
          <p:grpSpPr>
            <a:xfrm>
              <a:off x="533400" y="4568952"/>
              <a:ext cx="8994648" cy="688848"/>
              <a:chOff x="533400" y="4038600"/>
              <a:chExt cx="8994648" cy="688848"/>
            </a:xfrm>
          </p:grpSpPr>
          <p:sp>
            <p:nvSpPr>
              <p:cNvPr id="54" name="Content block 4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64" name="Content block 4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84" name="Content block 404" hidden="1"/>
              <p:cNvSpPr>
                <a:spLocks noChangeArrowheads="1"/>
              </p:cNvSpPr>
              <p:nvPr/>
            </p:nvSpPr>
            <p:spPr bwMode="gray">
              <a:xfrm>
                <a:off x="510723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85" name="Content block 403" hidden="1"/>
              <p:cNvSpPr>
                <a:spLocks noChangeArrowheads="1"/>
              </p:cNvSpPr>
              <p:nvPr/>
            </p:nvSpPr>
            <p:spPr bwMode="gray">
              <a:xfrm>
                <a:off x="358262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86" name="Content block 402" hidden="1"/>
              <p:cNvSpPr>
                <a:spLocks noChangeArrowheads="1"/>
              </p:cNvSpPr>
              <p:nvPr/>
            </p:nvSpPr>
            <p:spPr bwMode="gray">
              <a:xfrm>
                <a:off x="205801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87" name="Content block 401" hidden="1"/>
              <p:cNvSpPr>
                <a:spLocks noChangeArrowheads="1"/>
              </p:cNvSpPr>
              <p:nvPr/>
            </p:nvSpPr>
            <p:spPr bwMode="gray">
              <a:xfrm>
                <a:off x="53340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03" name="Group 300" hidden="1"/>
            <p:cNvGrpSpPr/>
            <p:nvPr userDrawn="1"/>
          </p:nvGrpSpPr>
          <p:grpSpPr>
            <a:xfrm>
              <a:off x="533400" y="3730752"/>
              <a:ext cx="8994648" cy="688848"/>
              <a:chOff x="533400" y="3041904"/>
              <a:chExt cx="8994648" cy="688848"/>
            </a:xfrm>
          </p:grpSpPr>
          <p:sp>
            <p:nvSpPr>
              <p:cNvPr id="65" name="Content block 3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70" name="Content block 3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78" name="Content block 304" hidden="1"/>
              <p:cNvSpPr>
                <a:spLocks noChangeArrowheads="1"/>
              </p:cNvSpPr>
              <p:nvPr/>
            </p:nvSpPr>
            <p:spPr bwMode="gray">
              <a:xfrm>
                <a:off x="510723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79" name="Content block 303" hidden="1"/>
              <p:cNvSpPr>
                <a:spLocks noChangeArrowheads="1"/>
              </p:cNvSpPr>
              <p:nvPr/>
            </p:nvSpPr>
            <p:spPr bwMode="gray">
              <a:xfrm>
                <a:off x="358262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80" name="Content block 302" hidden="1"/>
              <p:cNvSpPr>
                <a:spLocks noChangeArrowheads="1"/>
              </p:cNvSpPr>
              <p:nvPr/>
            </p:nvSpPr>
            <p:spPr bwMode="gray">
              <a:xfrm>
                <a:off x="205801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81" name="Content block 301" hidden="1"/>
              <p:cNvSpPr>
                <a:spLocks noChangeArrowheads="1"/>
              </p:cNvSpPr>
              <p:nvPr/>
            </p:nvSpPr>
            <p:spPr bwMode="gray">
              <a:xfrm>
                <a:off x="53340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01" name="Group 200" hidden="1"/>
            <p:cNvGrpSpPr/>
            <p:nvPr userDrawn="1"/>
          </p:nvGrpSpPr>
          <p:grpSpPr>
            <a:xfrm>
              <a:off x="533400" y="2892552"/>
              <a:ext cx="8994648" cy="688848"/>
              <a:chOff x="533400" y="1066800"/>
              <a:chExt cx="8994648" cy="688848"/>
            </a:xfrm>
          </p:grpSpPr>
          <p:sp>
            <p:nvSpPr>
              <p:cNvPr id="77" name="Content block 2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82" name="Content block 2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66" name="Content block 204" hidden="1"/>
              <p:cNvSpPr>
                <a:spLocks noChangeArrowheads="1"/>
              </p:cNvSpPr>
              <p:nvPr/>
            </p:nvSpPr>
            <p:spPr bwMode="gray">
              <a:xfrm>
                <a:off x="510723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67" name="Content block 203" hidden="1"/>
              <p:cNvSpPr>
                <a:spLocks noChangeArrowheads="1"/>
              </p:cNvSpPr>
              <p:nvPr/>
            </p:nvSpPr>
            <p:spPr bwMode="gray">
              <a:xfrm>
                <a:off x="358262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68" name="Content block 202" hidden="1"/>
              <p:cNvSpPr>
                <a:spLocks noChangeArrowheads="1"/>
              </p:cNvSpPr>
              <p:nvPr/>
            </p:nvSpPr>
            <p:spPr bwMode="gray">
              <a:xfrm>
                <a:off x="205801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69" name="Content block 201" hidden="1"/>
              <p:cNvSpPr>
                <a:spLocks noChangeArrowheads="1"/>
              </p:cNvSpPr>
              <p:nvPr/>
            </p:nvSpPr>
            <p:spPr bwMode="gray">
              <a:xfrm>
                <a:off x="53340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02" name="Group 100" hidden="1"/>
            <p:cNvGrpSpPr/>
            <p:nvPr userDrawn="1"/>
          </p:nvGrpSpPr>
          <p:grpSpPr>
            <a:xfrm>
              <a:off x="533400" y="2054352"/>
              <a:ext cx="8994648" cy="688848"/>
              <a:chOff x="533400" y="2054352"/>
              <a:chExt cx="8994648" cy="688848"/>
            </a:xfrm>
          </p:grpSpPr>
          <p:sp>
            <p:nvSpPr>
              <p:cNvPr id="71" name="Content block 1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76" name="Content block 1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72" name="Content block 104" hidden="1"/>
              <p:cNvSpPr>
                <a:spLocks noChangeArrowheads="1"/>
              </p:cNvSpPr>
              <p:nvPr/>
            </p:nvSpPr>
            <p:spPr bwMode="gray">
              <a:xfrm>
                <a:off x="510723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73" name="Content block 103" hidden="1"/>
              <p:cNvSpPr>
                <a:spLocks noChangeArrowheads="1"/>
              </p:cNvSpPr>
              <p:nvPr/>
            </p:nvSpPr>
            <p:spPr bwMode="gray">
              <a:xfrm>
                <a:off x="358262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74" name="Content block 102" hidden="1"/>
              <p:cNvSpPr>
                <a:spLocks noChangeArrowheads="1"/>
              </p:cNvSpPr>
              <p:nvPr/>
            </p:nvSpPr>
            <p:spPr bwMode="gray">
              <a:xfrm>
                <a:off x="205801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75" name="Content block 101" hidden="1"/>
              <p:cNvSpPr>
                <a:spLocks noChangeArrowheads="1"/>
              </p:cNvSpPr>
              <p:nvPr/>
            </p:nvSpPr>
            <p:spPr bwMode="gray">
              <a:xfrm>
                <a:off x="53340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0352" y="1069848"/>
            <a:ext cx="8997696" cy="84124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 dirty="0"/>
              <a:t>Insert banner statement here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057400"/>
            <a:ext cx="8997696" cy="4881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45552" y="7086600"/>
            <a:ext cx="1673352" cy="15544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19421298-5ECC-4ECF-8253-524571409FFE}" type="datetimeFigureOut">
              <a:rPr lang="en-GB" smtClean="0"/>
              <a:pPr/>
              <a:t>16/01/2020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0352" y="7086600"/>
            <a:ext cx="5779008" cy="15544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5552" y="7242048"/>
            <a:ext cx="1673352" cy="15544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D5A39AF-FEF5-47AB-AA80-4C0BD4A8B092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29" r:id="rId2"/>
    <p:sldLayoutId id="2147483701" r:id="rId3"/>
    <p:sldLayoutId id="2147483700" r:id="rId4"/>
    <p:sldLayoutId id="2147483697" r:id="rId5"/>
    <p:sldLayoutId id="2147483720" r:id="rId6"/>
    <p:sldLayoutId id="2147483696" r:id="rId7"/>
    <p:sldLayoutId id="2147483705" r:id="rId8"/>
    <p:sldLayoutId id="2147483688" r:id="rId9"/>
    <p:sldLayoutId id="2147483721" r:id="rId10"/>
    <p:sldLayoutId id="2147483730" r:id="rId11"/>
    <p:sldLayoutId id="2147483711" r:id="rId12"/>
    <p:sldLayoutId id="2147483708" r:id="rId13"/>
    <p:sldLayoutId id="2147483717" r:id="rId14"/>
  </p:sldLayoutIdLst>
  <p:txStyles>
    <p:titleStyle>
      <a:lvl1pPr algn="l" defTabSz="1018824" rtl="0" eaLnBrk="1" latinLnBrk="0" hangingPunct="1">
        <a:spcBef>
          <a:spcPct val="0"/>
        </a:spcBef>
        <a:buNone/>
        <a:defRPr sz="2400" b="1" i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1019175" rtl="0" eaLnBrk="1" fontAlgn="base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0000"/>
        </a:buClr>
        <a:buSzTx/>
        <a:buFont typeface="Wingdings" pitchFamily="2" charset="2"/>
        <a:buNone/>
        <a:tabLst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1pPr>
      <a:lvl2pPr marL="234950" marR="0" indent="-228600" algn="l" defTabSz="1019175" rtl="0" eaLnBrk="1" fontAlgn="base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0000"/>
        </a:buClr>
        <a:buSzTx/>
        <a:buFont typeface="Times New Roman" pitchFamily="18" charset="0"/>
        <a:buChar char="•"/>
        <a:tabLst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2pPr>
      <a:lvl3pPr marL="468000" marR="0" indent="-230400" algn="l" defTabSz="1019175" rtl="0" eaLnBrk="1" fontAlgn="base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0000"/>
        </a:buClr>
        <a:buSzTx/>
        <a:buFont typeface="Arial" pitchFamily="34" charset="0"/>
        <a:buChar char="-"/>
        <a:tabLst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3pPr>
      <a:lvl4pPr marL="694800" marR="0" indent="-230400" algn="l" defTabSz="1019175" rtl="0" eaLnBrk="1" fontAlgn="base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0000"/>
        </a:buClr>
        <a:buSzTx/>
        <a:buFont typeface="Georgia" pitchFamily="18" charset="0"/>
        <a:buChar char="◦"/>
        <a:tabLst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4pPr>
      <a:lvl5pPr marL="914400" marR="0" indent="-228600" algn="l" defTabSz="1019175" rtl="0" eaLnBrk="1" fontAlgn="base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0000"/>
        </a:buClr>
        <a:buSzTx/>
        <a:buFont typeface="Georgia" pitchFamily="18" charset="0"/>
        <a:buChar char="›"/>
        <a:tabLst/>
        <a:defRPr sz="2000" kern="1200" baseline="0">
          <a:solidFill>
            <a:schemeClr val="tx1"/>
          </a:solidFill>
          <a:latin typeface="Georgia" pitchFamily="18" charset="0"/>
          <a:ea typeface="+mn-ea"/>
          <a:cs typeface="+mn-cs"/>
        </a:defRPr>
      </a:lvl5pPr>
      <a:lvl6pPr marL="234000" indent="-230400" algn="l" defTabSz="1018824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+mj-lt"/>
        <a:buAutoNum type="arabicPeriod"/>
        <a:defRPr lang="en-GB" sz="2000" kern="1200" baseline="0" noProof="0" dirty="0" smtClean="0">
          <a:solidFill>
            <a:schemeClr val="tx1"/>
          </a:solidFill>
          <a:latin typeface="Georgia" pitchFamily="18" charset="0"/>
          <a:ea typeface="+mn-ea"/>
          <a:cs typeface="+mn-cs"/>
        </a:defRPr>
      </a:lvl6pPr>
      <a:lvl7pPr marL="468000" indent="-228600" algn="l" defTabSz="1018824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+mj-lt"/>
        <a:buAutoNum type="alphaLcPeriod"/>
        <a:defRPr lang="en-GB" sz="2000" kern="1200" baseline="0" noProof="0" dirty="0" smtClean="0">
          <a:solidFill>
            <a:schemeClr val="tx1"/>
          </a:solidFill>
          <a:latin typeface="Georgia" pitchFamily="18" charset="0"/>
          <a:ea typeface="+mn-ea"/>
          <a:cs typeface="+mn-cs"/>
        </a:defRPr>
      </a:lvl7pPr>
      <a:lvl8pPr marL="694800" indent="-228600" algn="l" defTabSz="1018824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+mj-lt"/>
        <a:buAutoNum type="romanLcPeriod"/>
        <a:defRPr lang="en-GB" sz="2000" kern="1200" baseline="0" noProof="0" dirty="0" smtClean="0">
          <a:solidFill>
            <a:schemeClr val="tx1"/>
          </a:solidFill>
          <a:latin typeface="Georgia" pitchFamily="18" charset="0"/>
          <a:ea typeface="+mn-ea"/>
          <a:cs typeface="+mn-cs"/>
        </a:defRPr>
      </a:lvl8pPr>
      <a:lvl9pPr marL="0" indent="0" algn="l" defTabSz="1018824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itchFamily="34" charset="0"/>
        <a:buNone/>
        <a:defRPr lang="en-GB" sz="2000" b="1" kern="1200" baseline="0" noProof="0" dirty="0" smtClean="0">
          <a:solidFill>
            <a:schemeClr val="tx2"/>
          </a:solidFill>
          <a:latin typeface="Georgia" pitchFamily="18" charset="0"/>
          <a:ea typeface="+mn-ea"/>
          <a:cs typeface="+mn-cs"/>
        </a:defRPr>
      </a:lvl9pPr>
    </p:bodyStyle>
    <p:otherStyle>
      <a:defPPr>
        <a:defRPr lang="en-US"/>
      </a:defPPr>
      <a:lvl1pPr marL="0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slide" Target="slide2.xml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12" Type="http://schemas.openxmlformats.org/officeDocument/2006/relationships/slide" Target="slide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slideLayout" Target="../slideLayouts/slideLayout11.xml"/><Relationship Id="rId5" Type="http://schemas.openxmlformats.org/officeDocument/2006/relationships/tags" Target="../tags/tag135.xml"/><Relationship Id="rId10" Type="http://schemas.openxmlformats.org/officeDocument/2006/relationships/tags" Target="../tags/tag140.xml"/><Relationship Id="rId4" Type="http://schemas.openxmlformats.org/officeDocument/2006/relationships/tags" Target="../tags/tag134.xml"/><Relationship Id="rId9" Type="http://schemas.openxmlformats.org/officeDocument/2006/relationships/tags" Target="../tags/tag13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48.xml"/><Relationship Id="rId13" Type="http://schemas.openxmlformats.org/officeDocument/2006/relationships/tags" Target="../tags/tag153.xml"/><Relationship Id="rId18" Type="http://schemas.openxmlformats.org/officeDocument/2006/relationships/slide" Target="slide3.xml"/><Relationship Id="rId3" Type="http://schemas.openxmlformats.org/officeDocument/2006/relationships/tags" Target="../tags/tag143.xml"/><Relationship Id="rId21" Type="http://schemas.openxmlformats.org/officeDocument/2006/relationships/slide" Target="slide8.xml"/><Relationship Id="rId7" Type="http://schemas.openxmlformats.org/officeDocument/2006/relationships/tags" Target="../tags/tag147.xml"/><Relationship Id="rId12" Type="http://schemas.openxmlformats.org/officeDocument/2006/relationships/tags" Target="../tags/tag152.xml"/><Relationship Id="rId17" Type="http://schemas.openxmlformats.org/officeDocument/2006/relationships/slideLayout" Target="../slideLayouts/slideLayout12.xml"/><Relationship Id="rId2" Type="http://schemas.openxmlformats.org/officeDocument/2006/relationships/tags" Target="../tags/tag142.xml"/><Relationship Id="rId16" Type="http://schemas.openxmlformats.org/officeDocument/2006/relationships/tags" Target="../tags/tag156.xml"/><Relationship Id="rId20" Type="http://schemas.openxmlformats.org/officeDocument/2006/relationships/slide" Target="slide5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11" Type="http://schemas.openxmlformats.org/officeDocument/2006/relationships/tags" Target="../tags/tag151.xml"/><Relationship Id="rId5" Type="http://schemas.openxmlformats.org/officeDocument/2006/relationships/tags" Target="../tags/tag145.xml"/><Relationship Id="rId15" Type="http://schemas.openxmlformats.org/officeDocument/2006/relationships/tags" Target="../tags/tag155.xml"/><Relationship Id="rId10" Type="http://schemas.openxmlformats.org/officeDocument/2006/relationships/tags" Target="../tags/tag150.xml"/><Relationship Id="rId19" Type="http://schemas.openxmlformats.org/officeDocument/2006/relationships/slide" Target="slide4.xml"/><Relationship Id="rId4" Type="http://schemas.openxmlformats.org/officeDocument/2006/relationships/tags" Target="../tags/tag144.xml"/><Relationship Id="rId9" Type="http://schemas.openxmlformats.org/officeDocument/2006/relationships/tags" Target="../tags/tag149.xml"/><Relationship Id="rId14" Type="http://schemas.openxmlformats.org/officeDocument/2006/relationships/tags" Target="../tags/tag154.xml"/><Relationship Id="rId22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64.xml"/><Relationship Id="rId3" Type="http://schemas.openxmlformats.org/officeDocument/2006/relationships/tags" Target="../tags/tag159.xml"/><Relationship Id="rId7" Type="http://schemas.openxmlformats.org/officeDocument/2006/relationships/tags" Target="../tags/tag163.xml"/><Relationship Id="rId12" Type="http://schemas.openxmlformats.org/officeDocument/2006/relationships/slide" Target="slide2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tags" Target="../tags/tag162.xml"/><Relationship Id="rId11" Type="http://schemas.openxmlformats.org/officeDocument/2006/relationships/chart" Target="../charts/chart2.xml"/><Relationship Id="rId5" Type="http://schemas.openxmlformats.org/officeDocument/2006/relationships/tags" Target="../tags/tag161.xml"/><Relationship Id="rId10" Type="http://schemas.openxmlformats.org/officeDocument/2006/relationships/chart" Target="../charts/chart1.xml"/><Relationship Id="rId4" Type="http://schemas.openxmlformats.org/officeDocument/2006/relationships/tags" Target="../tags/tag160.xml"/><Relationship Id="rId9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67.xml"/><Relationship Id="rId7" Type="http://schemas.openxmlformats.org/officeDocument/2006/relationships/tags" Target="../tags/tag171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9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6.xml"/><Relationship Id="rId4" Type="http://schemas.openxmlformats.org/officeDocument/2006/relationships/tags" Target="../tags/tag17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tags" Target="../tags/tag17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10" Type="http://schemas.openxmlformats.org/officeDocument/2006/relationships/slide" Target="slide2.xml"/><Relationship Id="rId4" Type="http://schemas.openxmlformats.org/officeDocument/2006/relationships/tags" Target="../tags/tag180.xml"/><Relationship Id="rId9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18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19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tags" Target="../tags/tag19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id" hidden="1"/>
          <p:cNvGrpSpPr/>
          <p:nvPr>
            <p:custDataLst>
              <p:tags r:id="rId2"/>
            </p:custDataLst>
          </p:nvPr>
        </p:nvGrpSpPr>
        <p:grpSpPr>
          <a:xfrm>
            <a:off x="530351" y="612648"/>
            <a:ext cx="8997696" cy="6848856"/>
            <a:chOff x="530352" y="612648"/>
            <a:chExt cx="8997696" cy="6848856"/>
          </a:xfrm>
        </p:grpSpPr>
        <p:grpSp>
          <p:nvGrpSpPr>
            <p:cNvPr id="5" name="Group 107" hidden="1"/>
            <p:cNvGrpSpPr/>
            <p:nvPr/>
          </p:nvGrpSpPr>
          <p:grpSpPr>
            <a:xfrm>
              <a:off x="530352" y="7159752"/>
              <a:ext cx="8997696" cy="301752"/>
              <a:chOff x="530352" y="7159752"/>
              <a:chExt cx="8997696" cy="301752"/>
            </a:xfrm>
          </p:grpSpPr>
          <p:sp>
            <p:nvSpPr>
              <p:cNvPr id="52" name="Footer block" hidden="1"/>
              <p:cNvSpPr>
                <a:spLocks noChangeArrowheads="1"/>
              </p:cNvSpPr>
              <p:nvPr/>
            </p:nvSpPr>
            <p:spPr bwMode="gray">
              <a:xfrm>
                <a:off x="6629400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3" name="Footer block" hidden="1"/>
              <p:cNvSpPr>
                <a:spLocks noChangeArrowheads="1"/>
              </p:cNvSpPr>
              <p:nvPr/>
            </p:nvSpPr>
            <p:spPr bwMode="gray">
              <a:xfrm>
                <a:off x="3584448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4" name="Footer block" hidden="1"/>
              <p:cNvSpPr>
                <a:spLocks noChangeArrowheads="1"/>
              </p:cNvSpPr>
              <p:nvPr/>
            </p:nvSpPr>
            <p:spPr bwMode="gray">
              <a:xfrm>
                <a:off x="530352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6" name="Group 106" hidden="1"/>
            <p:cNvGrpSpPr/>
            <p:nvPr/>
          </p:nvGrpSpPr>
          <p:grpSpPr>
            <a:xfrm>
              <a:off x="530352" y="1066800"/>
              <a:ext cx="8997696" cy="835152"/>
              <a:chOff x="530352" y="1066800"/>
              <a:chExt cx="8997696" cy="835152"/>
            </a:xfrm>
          </p:grpSpPr>
          <p:sp>
            <p:nvSpPr>
              <p:cNvPr id="50" name="Title block" hidden="1"/>
              <p:cNvSpPr>
                <a:spLocks noChangeArrowheads="1"/>
              </p:cNvSpPr>
              <p:nvPr/>
            </p:nvSpPr>
            <p:spPr bwMode="gray">
              <a:xfrm>
                <a:off x="5102352" y="1066800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1" name="Title block" hidden="1"/>
              <p:cNvSpPr>
                <a:spLocks noChangeArrowheads="1"/>
              </p:cNvSpPr>
              <p:nvPr/>
            </p:nvSpPr>
            <p:spPr bwMode="gray">
              <a:xfrm>
                <a:off x="530352" y="1069848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sp>
          <p:nvSpPr>
            <p:cNvPr id="7" name="Header block" hidden="1"/>
            <p:cNvSpPr>
              <a:spLocks noChangeArrowheads="1"/>
            </p:cNvSpPr>
            <p:nvPr/>
          </p:nvSpPr>
          <p:spPr bwMode="gray">
            <a:xfrm>
              <a:off x="530352" y="612648"/>
              <a:ext cx="8988552" cy="228600"/>
            </a:xfrm>
            <a:prstGeom prst="rect">
              <a:avLst/>
            </a:prstGeom>
            <a:solidFill>
              <a:srgbClr val="CCFFFF">
                <a:alpha val="25000"/>
              </a:srgbClr>
            </a:solidFill>
            <a:ln w="6350" cap="rnd">
              <a:solidFill>
                <a:srgbClr val="CCFFFF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 defTabSz="801688">
                <a:buSzPct val="90000"/>
                <a:defRPr/>
              </a:pPr>
              <a:endParaRPr lang="en-GB" sz="1400" dirty="0">
                <a:solidFill>
                  <a:schemeClr val="folHlink"/>
                </a:solidFill>
                <a:cs typeface="Arial" charset="0"/>
              </a:endParaRPr>
            </a:p>
          </p:txBody>
        </p:sp>
        <p:grpSp>
          <p:nvGrpSpPr>
            <p:cNvPr id="8" name="Group 600" hidden="1"/>
            <p:cNvGrpSpPr/>
            <p:nvPr/>
          </p:nvGrpSpPr>
          <p:grpSpPr>
            <a:xfrm>
              <a:off x="533400" y="6245352"/>
              <a:ext cx="8994648" cy="688848"/>
              <a:chOff x="533400" y="6013704"/>
              <a:chExt cx="8994648" cy="688848"/>
            </a:xfrm>
          </p:grpSpPr>
          <p:sp>
            <p:nvSpPr>
              <p:cNvPr id="44" name="Content block 606" hidden="1"/>
              <p:cNvSpPr>
                <a:spLocks noChangeArrowheads="1"/>
              </p:cNvSpPr>
              <p:nvPr/>
            </p:nvSpPr>
            <p:spPr bwMode="gray">
              <a:xfrm>
                <a:off x="8156448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5" name="Content block 605" hidden="1"/>
              <p:cNvSpPr>
                <a:spLocks noChangeArrowheads="1"/>
              </p:cNvSpPr>
              <p:nvPr/>
            </p:nvSpPr>
            <p:spPr bwMode="gray">
              <a:xfrm>
                <a:off x="6631840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6" name="Content block 604" hidden="1"/>
              <p:cNvSpPr>
                <a:spLocks noChangeArrowheads="1"/>
              </p:cNvSpPr>
              <p:nvPr/>
            </p:nvSpPr>
            <p:spPr bwMode="gray">
              <a:xfrm>
                <a:off x="510723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7" name="Content block 603" hidden="1"/>
              <p:cNvSpPr>
                <a:spLocks noChangeArrowheads="1"/>
              </p:cNvSpPr>
              <p:nvPr/>
            </p:nvSpPr>
            <p:spPr bwMode="gray">
              <a:xfrm>
                <a:off x="358262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8" name="Content block 602" hidden="1"/>
              <p:cNvSpPr>
                <a:spLocks noChangeArrowheads="1"/>
              </p:cNvSpPr>
              <p:nvPr/>
            </p:nvSpPr>
            <p:spPr bwMode="gray">
              <a:xfrm>
                <a:off x="205801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9" name="Content block 601" hidden="1"/>
              <p:cNvSpPr>
                <a:spLocks noChangeArrowheads="1"/>
              </p:cNvSpPr>
              <p:nvPr/>
            </p:nvSpPr>
            <p:spPr bwMode="gray">
              <a:xfrm>
                <a:off x="53340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9" name="Group 500" hidden="1"/>
            <p:cNvGrpSpPr/>
            <p:nvPr/>
          </p:nvGrpSpPr>
          <p:grpSpPr>
            <a:xfrm>
              <a:off x="533400" y="5407152"/>
              <a:ext cx="8994648" cy="688848"/>
              <a:chOff x="533400" y="5026152"/>
              <a:chExt cx="8994648" cy="688848"/>
            </a:xfrm>
          </p:grpSpPr>
          <p:sp>
            <p:nvSpPr>
              <p:cNvPr id="38" name="Content block 506" hidden="1"/>
              <p:cNvSpPr>
                <a:spLocks noChangeArrowheads="1"/>
              </p:cNvSpPr>
              <p:nvPr/>
            </p:nvSpPr>
            <p:spPr bwMode="gray">
              <a:xfrm>
                <a:off x="8156448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9" name="Content block 505" hidden="1"/>
              <p:cNvSpPr>
                <a:spLocks noChangeArrowheads="1"/>
              </p:cNvSpPr>
              <p:nvPr/>
            </p:nvSpPr>
            <p:spPr bwMode="gray">
              <a:xfrm>
                <a:off x="6631840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0" name="Content block 504" hidden="1"/>
              <p:cNvSpPr>
                <a:spLocks noChangeArrowheads="1"/>
              </p:cNvSpPr>
              <p:nvPr/>
            </p:nvSpPr>
            <p:spPr bwMode="gray">
              <a:xfrm>
                <a:off x="510723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1" name="Content block 503" hidden="1"/>
              <p:cNvSpPr>
                <a:spLocks noChangeArrowheads="1"/>
              </p:cNvSpPr>
              <p:nvPr/>
            </p:nvSpPr>
            <p:spPr bwMode="gray">
              <a:xfrm>
                <a:off x="358262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2" name="Content block 502" hidden="1"/>
              <p:cNvSpPr>
                <a:spLocks noChangeArrowheads="1"/>
              </p:cNvSpPr>
              <p:nvPr/>
            </p:nvSpPr>
            <p:spPr bwMode="gray">
              <a:xfrm>
                <a:off x="205801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3" name="Content block 501" hidden="1"/>
              <p:cNvSpPr>
                <a:spLocks noChangeArrowheads="1"/>
              </p:cNvSpPr>
              <p:nvPr/>
            </p:nvSpPr>
            <p:spPr bwMode="gray">
              <a:xfrm>
                <a:off x="53340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0" name="Group 400" hidden="1"/>
            <p:cNvGrpSpPr/>
            <p:nvPr/>
          </p:nvGrpSpPr>
          <p:grpSpPr>
            <a:xfrm>
              <a:off x="533400" y="4568952"/>
              <a:ext cx="8994648" cy="688848"/>
              <a:chOff x="533400" y="4038600"/>
              <a:chExt cx="8994648" cy="688848"/>
            </a:xfrm>
          </p:grpSpPr>
          <p:sp>
            <p:nvSpPr>
              <p:cNvPr id="32" name="Content block 406" hidden="1"/>
              <p:cNvSpPr>
                <a:spLocks noChangeArrowheads="1"/>
              </p:cNvSpPr>
              <p:nvPr/>
            </p:nvSpPr>
            <p:spPr bwMode="gray">
              <a:xfrm>
                <a:off x="8156448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3" name="Content block 405" hidden="1"/>
              <p:cNvSpPr>
                <a:spLocks noChangeArrowheads="1"/>
              </p:cNvSpPr>
              <p:nvPr/>
            </p:nvSpPr>
            <p:spPr bwMode="gray">
              <a:xfrm>
                <a:off x="6631840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4" name="Content block 404" hidden="1"/>
              <p:cNvSpPr>
                <a:spLocks noChangeArrowheads="1"/>
              </p:cNvSpPr>
              <p:nvPr/>
            </p:nvSpPr>
            <p:spPr bwMode="gray">
              <a:xfrm>
                <a:off x="510723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5" name="Content block 403" hidden="1"/>
              <p:cNvSpPr>
                <a:spLocks noChangeArrowheads="1"/>
              </p:cNvSpPr>
              <p:nvPr/>
            </p:nvSpPr>
            <p:spPr bwMode="gray">
              <a:xfrm>
                <a:off x="358262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6" name="Content block 402" hidden="1"/>
              <p:cNvSpPr>
                <a:spLocks noChangeArrowheads="1"/>
              </p:cNvSpPr>
              <p:nvPr/>
            </p:nvSpPr>
            <p:spPr bwMode="gray">
              <a:xfrm>
                <a:off x="205801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7" name="Content block 401" hidden="1"/>
              <p:cNvSpPr>
                <a:spLocks noChangeArrowheads="1"/>
              </p:cNvSpPr>
              <p:nvPr/>
            </p:nvSpPr>
            <p:spPr bwMode="gray">
              <a:xfrm>
                <a:off x="53340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1" name="Group 300" hidden="1"/>
            <p:cNvGrpSpPr/>
            <p:nvPr/>
          </p:nvGrpSpPr>
          <p:grpSpPr>
            <a:xfrm>
              <a:off x="533400" y="3730752"/>
              <a:ext cx="8994648" cy="688848"/>
              <a:chOff x="533400" y="3041904"/>
              <a:chExt cx="8994648" cy="688848"/>
            </a:xfrm>
          </p:grpSpPr>
          <p:sp>
            <p:nvSpPr>
              <p:cNvPr id="26" name="Content block 306" hidden="1"/>
              <p:cNvSpPr>
                <a:spLocks noChangeArrowheads="1"/>
              </p:cNvSpPr>
              <p:nvPr/>
            </p:nvSpPr>
            <p:spPr bwMode="gray">
              <a:xfrm>
                <a:off x="8156448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7" name="Content block 305" hidden="1"/>
              <p:cNvSpPr>
                <a:spLocks noChangeArrowheads="1"/>
              </p:cNvSpPr>
              <p:nvPr/>
            </p:nvSpPr>
            <p:spPr bwMode="gray">
              <a:xfrm>
                <a:off x="6631840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8" name="Content block 304" hidden="1"/>
              <p:cNvSpPr>
                <a:spLocks noChangeArrowheads="1"/>
              </p:cNvSpPr>
              <p:nvPr/>
            </p:nvSpPr>
            <p:spPr bwMode="gray">
              <a:xfrm>
                <a:off x="510723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9" name="Content block 303" hidden="1"/>
              <p:cNvSpPr>
                <a:spLocks noChangeArrowheads="1"/>
              </p:cNvSpPr>
              <p:nvPr/>
            </p:nvSpPr>
            <p:spPr bwMode="gray">
              <a:xfrm>
                <a:off x="358262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0" name="Content block 302" hidden="1"/>
              <p:cNvSpPr>
                <a:spLocks noChangeArrowheads="1"/>
              </p:cNvSpPr>
              <p:nvPr/>
            </p:nvSpPr>
            <p:spPr bwMode="gray">
              <a:xfrm>
                <a:off x="205801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1" name="Content block 301" hidden="1"/>
              <p:cNvSpPr>
                <a:spLocks noChangeArrowheads="1"/>
              </p:cNvSpPr>
              <p:nvPr/>
            </p:nvSpPr>
            <p:spPr bwMode="gray">
              <a:xfrm>
                <a:off x="53340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2" name="Group 200" hidden="1"/>
            <p:cNvGrpSpPr/>
            <p:nvPr/>
          </p:nvGrpSpPr>
          <p:grpSpPr>
            <a:xfrm>
              <a:off x="533400" y="2892552"/>
              <a:ext cx="8994648" cy="688848"/>
              <a:chOff x="533400" y="1066800"/>
              <a:chExt cx="8994648" cy="688848"/>
            </a:xfrm>
          </p:grpSpPr>
          <p:sp>
            <p:nvSpPr>
              <p:cNvPr id="20" name="Content block 206" hidden="1"/>
              <p:cNvSpPr>
                <a:spLocks noChangeArrowheads="1"/>
              </p:cNvSpPr>
              <p:nvPr/>
            </p:nvSpPr>
            <p:spPr bwMode="gray">
              <a:xfrm>
                <a:off x="8156448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1" name="Content block 205" hidden="1"/>
              <p:cNvSpPr>
                <a:spLocks noChangeArrowheads="1"/>
              </p:cNvSpPr>
              <p:nvPr/>
            </p:nvSpPr>
            <p:spPr bwMode="gray">
              <a:xfrm>
                <a:off x="6631840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2" name="Content block 204" hidden="1"/>
              <p:cNvSpPr>
                <a:spLocks noChangeArrowheads="1"/>
              </p:cNvSpPr>
              <p:nvPr/>
            </p:nvSpPr>
            <p:spPr bwMode="gray">
              <a:xfrm>
                <a:off x="510723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3" name="Content block 203" hidden="1"/>
              <p:cNvSpPr>
                <a:spLocks noChangeArrowheads="1"/>
              </p:cNvSpPr>
              <p:nvPr/>
            </p:nvSpPr>
            <p:spPr bwMode="gray">
              <a:xfrm>
                <a:off x="358262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4" name="Content block 202" hidden="1"/>
              <p:cNvSpPr>
                <a:spLocks noChangeArrowheads="1"/>
              </p:cNvSpPr>
              <p:nvPr/>
            </p:nvSpPr>
            <p:spPr bwMode="gray">
              <a:xfrm>
                <a:off x="205801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5" name="Content block 201" hidden="1"/>
              <p:cNvSpPr>
                <a:spLocks noChangeArrowheads="1"/>
              </p:cNvSpPr>
              <p:nvPr/>
            </p:nvSpPr>
            <p:spPr bwMode="gray">
              <a:xfrm>
                <a:off x="53340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3" name="Group 100" hidden="1"/>
            <p:cNvGrpSpPr/>
            <p:nvPr/>
          </p:nvGrpSpPr>
          <p:grpSpPr>
            <a:xfrm>
              <a:off x="533400" y="2054352"/>
              <a:ext cx="8994648" cy="688848"/>
              <a:chOff x="533400" y="2054352"/>
              <a:chExt cx="8994648" cy="688848"/>
            </a:xfrm>
          </p:grpSpPr>
          <p:sp>
            <p:nvSpPr>
              <p:cNvPr id="14" name="Content block 106" hidden="1"/>
              <p:cNvSpPr>
                <a:spLocks noChangeArrowheads="1"/>
              </p:cNvSpPr>
              <p:nvPr/>
            </p:nvSpPr>
            <p:spPr bwMode="gray">
              <a:xfrm>
                <a:off x="8156448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5" name="Content block 105" hidden="1"/>
              <p:cNvSpPr>
                <a:spLocks noChangeArrowheads="1"/>
              </p:cNvSpPr>
              <p:nvPr/>
            </p:nvSpPr>
            <p:spPr bwMode="gray">
              <a:xfrm>
                <a:off x="6631840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6" name="Content block 104" hidden="1"/>
              <p:cNvSpPr>
                <a:spLocks noChangeArrowheads="1"/>
              </p:cNvSpPr>
              <p:nvPr/>
            </p:nvSpPr>
            <p:spPr bwMode="gray">
              <a:xfrm>
                <a:off x="510723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7" name="Content block 103" hidden="1"/>
              <p:cNvSpPr>
                <a:spLocks noChangeArrowheads="1"/>
              </p:cNvSpPr>
              <p:nvPr/>
            </p:nvSpPr>
            <p:spPr bwMode="gray">
              <a:xfrm>
                <a:off x="358262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8" name="Content block 102" hidden="1"/>
              <p:cNvSpPr>
                <a:spLocks noChangeArrowheads="1"/>
              </p:cNvSpPr>
              <p:nvPr/>
            </p:nvSpPr>
            <p:spPr bwMode="gray">
              <a:xfrm>
                <a:off x="205801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9" name="Content block 101" hidden="1"/>
              <p:cNvSpPr>
                <a:spLocks noChangeArrowheads="1"/>
              </p:cNvSpPr>
              <p:nvPr/>
            </p:nvSpPr>
            <p:spPr bwMode="gray">
              <a:xfrm>
                <a:off x="53340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</p:grpSp>
      <p:sp>
        <p:nvSpPr>
          <p:cNvPr id="55" name="Descriptor"/>
          <p:cNvSpPr>
            <a:spLocks noGrp="1"/>
          </p:cNvSpPr>
          <p:nvPr>
            <p:custDataLst>
              <p:tags r:id="rId3"/>
            </p:custDataLst>
          </p:nvPr>
        </p:nvSpPr>
        <p:spPr bwMode="white">
          <a:xfrm>
            <a:off x="2059200" y="611643"/>
            <a:ext cx="1008289" cy="215444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lvl1pPr marL="0" marR="0" indent="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None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23495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475488" marR="0" indent="-227013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itchFamily="34" charset="0"/>
              <a:buChar char="-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685800" marR="0" indent="-237744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Georgia" pitchFamily="18" charset="0"/>
              <a:buChar char="◦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91440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Georgia" pitchFamily="18" charset="0"/>
              <a:buChar char="›"/>
              <a:tabLst/>
              <a:defRPr sz="11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37744" indent="-237744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475488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682625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0" indent="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lang="en-GB" sz="1100" b="1" kern="1200" baseline="0" noProof="0" dirty="0" smtClean="0">
                <a:solidFill>
                  <a:schemeClr val="tx2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defRPr/>
            </a:pPr>
            <a:r>
              <a:rPr lang="en-GB" sz="1400" b="0" i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GRID-EU&amp;R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2056818" y="1261037"/>
            <a:ext cx="5943600" cy="507831"/>
          </a:xfrm>
        </p:spPr>
        <p:txBody>
          <a:bodyPr bIns="64008"/>
          <a:lstStyle/>
          <a:p>
            <a:r>
              <a:rPr lang="en-GB" dirty="0"/>
              <a:t>PSTCL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2056818" y="1768868"/>
            <a:ext cx="5943600" cy="886397"/>
          </a:xfrm>
        </p:spPr>
        <p:txBody>
          <a:bodyPr/>
          <a:lstStyle/>
          <a:p>
            <a:r>
              <a:rPr lang="en-GB" dirty="0"/>
              <a:t>State-wise Benchmarking for STUs</a:t>
            </a:r>
          </a:p>
        </p:txBody>
      </p:sp>
      <p:sp>
        <p:nvSpPr>
          <p:cNvPr id="56" name="Confidentiality Stamp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530351" y="3729599"/>
            <a:ext cx="122400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marR="0" indent="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None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23495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475488" marR="0" indent="-227013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itchFamily="34" charset="0"/>
              <a:buChar char="-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685800" marR="0" indent="-237744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Georgia" pitchFamily="18" charset="0"/>
              <a:buChar char="◦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91440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Georgia" pitchFamily="18" charset="0"/>
              <a:buChar char="›"/>
              <a:tabLst/>
              <a:defRPr sz="11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37744" indent="-237744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475488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682625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0" indent="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lang="en-GB" sz="1100" b="1" kern="1200" baseline="0" noProof="0" dirty="0" smtClean="0">
                <a:solidFill>
                  <a:schemeClr val="tx2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defRPr/>
            </a:pPr>
            <a:r>
              <a:rPr lang="en-GB" sz="1000" i="1" dirty="0"/>
              <a:t>Strictly Private and Confidential</a:t>
            </a:r>
          </a:p>
        </p:txBody>
      </p:sp>
      <p:sp>
        <p:nvSpPr>
          <p:cNvPr id="64" name="Draft Stamp" hidden="1"/>
          <p:cNvSpPr txBox="1"/>
          <p:nvPr>
            <p:custDataLst>
              <p:tags r:id="rId7"/>
            </p:custDataLst>
          </p:nvPr>
        </p:nvSpPr>
        <p:spPr bwMode="black">
          <a:xfrm>
            <a:off x="530351" y="4037376"/>
            <a:ext cx="1371600" cy="29238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137160" rtlCol="0" anchor="t" anchorCtr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GB" sz="1000" b="1" i="1" dirty="0">
                <a:solidFill>
                  <a:schemeClr val="tx1"/>
                </a:solidFill>
                <a:latin typeface="Georgia" pitchFamily="18" charset="0"/>
              </a:rPr>
              <a:t>Draft</a:t>
            </a:r>
          </a:p>
        </p:txBody>
      </p:sp>
      <p:sp>
        <p:nvSpPr>
          <p:cNvPr id="65" name="Report Date"/>
          <p:cNvSpPr txBox="1"/>
          <p:nvPr>
            <p:custDataLst>
              <p:tags r:id="rId8"/>
            </p:custDataLst>
          </p:nvPr>
        </p:nvSpPr>
        <p:spPr bwMode="black">
          <a:xfrm>
            <a:off x="530351" y="4329764"/>
            <a:ext cx="1225296" cy="15388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000" i="1" dirty="0">
                <a:latin typeface="Georgia" pitchFamily="18" charset="0"/>
              </a:rPr>
              <a:t>13 January 2020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id" hidden="1">
            <a:extLst>
              <a:ext uri="{FF2B5EF4-FFF2-40B4-BE49-F238E27FC236}">
                <a16:creationId xmlns:a16="http://schemas.microsoft.com/office/drawing/2014/main" id="{83E22138-0B36-478A-9D64-DD2487E781F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30352" y="612648"/>
            <a:ext cx="8997696" cy="6848856"/>
            <a:chOff x="530352" y="612648"/>
            <a:chExt cx="8997696" cy="6848856"/>
          </a:xfrm>
        </p:grpSpPr>
        <p:grpSp>
          <p:nvGrpSpPr>
            <p:cNvPr id="8" name="Group 7" hidden="1">
              <a:extLst>
                <a:ext uri="{FF2B5EF4-FFF2-40B4-BE49-F238E27FC236}">
                  <a16:creationId xmlns:a16="http://schemas.microsoft.com/office/drawing/2014/main" id="{1FDE2715-59DB-46AC-A3D7-437BADB59DDD}"/>
                </a:ext>
              </a:extLst>
            </p:cNvPr>
            <p:cNvGrpSpPr/>
            <p:nvPr userDrawn="1"/>
          </p:nvGrpSpPr>
          <p:grpSpPr>
            <a:xfrm>
              <a:off x="530352" y="7159752"/>
              <a:ext cx="8997696" cy="301752"/>
              <a:chOff x="530352" y="7159752"/>
              <a:chExt cx="8997696" cy="301752"/>
            </a:xfrm>
          </p:grpSpPr>
          <p:sp>
            <p:nvSpPr>
              <p:cNvPr id="55" name="Footer block" hidden="1">
                <a:extLst>
                  <a:ext uri="{FF2B5EF4-FFF2-40B4-BE49-F238E27FC236}">
                    <a16:creationId xmlns:a16="http://schemas.microsoft.com/office/drawing/2014/main" id="{5B724CD4-91A3-46A4-AC25-CD7089976E0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6629400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6" name="Footer block" hidden="1">
                <a:extLst>
                  <a:ext uri="{FF2B5EF4-FFF2-40B4-BE49-F238E27FC236}">
                    <a16:creationId xmlns:a16="http://schemas.microsoft.com/office/drawing/2014/main" id="{0D96D15C-4408-40D7-A140-47B63CC219B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84448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7" name="Footer block" hidden="1">
                <a:extLst>
                  <a:ext uri="{FF2B5EF4-FFF2-40B4-BE49-F238E27FC236}">
                    <a16:creationId xmlns:a16="http://schemas.microsoft.com/office/drawing/2014/main" id="{BE1635C4-BD69-4F4A-BCE6-68B036FDB94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30352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9" name="Group 8" hidden="1">
              <a:extLst>
                <a:ext uri="{FF2B5EF4-FFF2-40B4-BE49-F238E27FC236}">
                  <a16:creationId xmlns:a16="http://schemas.microsoft.com/office/drawing/2014/main" id="{5805689A-3D0D-453C-8588-0AADEF6E30C3}"/>
                </a:ext>
              </a:extLst>
            </p:cNvPr>
            <p:cNvGrpSpPr/>
            <p:nvPr userDrawn="1"/>
          </p:nvGrpSpPr>
          <p:grpSpPr>
            <a:xfrm>
              <a:off x="530352" y="1066800"/>
              <a:ext cx="8997696" cy="835152"/>
              <a:chOff x="530352" y="1066800"/>
              <a:chExt cx="8997696" cy="835152"/>
            </a:xfrm>
          </p:grpSpPr>
          <p:sp>
            <p:nvSpPr>
              <p:cNvPr id="53" name="Title block" hidden="1">
                <a:extLst>
                  <a:ext uri="{FF2B5EF4-FFF2-40B4-BE49-F238E27FC236}">
                    <a16:creationId xmlns:a16="http://schemas.microsoft.com/office/drawing/2014/main" id="{58B69D75-3BB9-4B86-90A8-162431D65AC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5102352" y="1066800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4" name="Title block" hidden="1">
                <a:extLst>
                  <a:ext uri="{FF2B5EF4-FFF2-40B4-BE49-F238E27FC236}">
                    <a16:creationId xmlns:a16="http://schemas.microsoft.com/office/drawing/2014/main" id="{C5BA321F-FD9D-43BF-983C-F51CB7039E7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30352" y="1069848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sp>
          <p:nvSpPr>
            <p:cNvPr id="10" name="Header block" hidden="1">
              <a:extLst>
                <a:ext uri="{FF2B5EF4-FFF2-40B4-BE49-F238E27FC236}">
                  <a16:creationId xmlns:a16="http://schemas.microsoft.com/office/drawing/2014/main" id="{1EBA40EB-02E7-42DB-BC4C-4137C726C8FD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530352" y="612648"/>
              <a:ext cx="8988552" cy="228600"/>
            </a:xfrm>
            <a:prstGeom prst="rect">
              <a:avLst/>
            </a:prstGeom>
            <a:solidFill>
              <a:srgbClr val="CCFFFF">
                <a:alpha val="25000"/>
              </a:srgbClr>
            </a:solidFill>
            <a:ln w="6350" cap="rnd">
              <a:solidFill>
                <a:srgbClr val="CCFFFF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 defTabSz="801688">
                <a:buSzPct val="90000"/>
                <a:defRPr/>
              </a:pPr>
              <a:endParaRPr lang="en-GB" sz="1400" dirty="0">
                <a:solidFill>
                  <a:schemeClr val="folHlink"/>
                </a:solidFill>
                <a:cs typeface="Arial" charset="0"/>
              </a:endParaRPr>
            </a:p>
          </p:txBody>
        </p:sp>
        <p:grpSp>
          <p:nvGrpSpPr>
            <p:cNvPr id="11" name="Group 600" hidden="1">
              <a:extLst>
                <a:ext uri="{FF2B5EF4-FFF2-40B4-BE49-F238E27FC236}">
                  <a16:creationId xmlns:a16="http://schemas.microsoft.com/office/drawing/2014/main" id="{85FDFDE9-E7FD-40CB-AA05-49BFB1054BA1}"/>
                </a:ext>
              </a:extLst>
            </p:cNvPr>
            <p:cNvGrpSpPr/>
            <p:nvPr userDrawn="1"/>
          </p:nvGrpSpPr>
          <p:grpSpPr>
            <a:xfrm>
              <a:off x="533400" y="6245352"/>
              <a:ext cx="8994648" cy="688848"/>
              <a:chOff x="533400" y="6013704"/>
              <a:chExt cx="8994648" cy="688848"/>
            </a:xfrm>
          </p:grpSpPr>
          <p:sp>
            <p:nvSpPr>
              <p:cNvPr id="47" name="Content block 606" hidden="1">
                <a:extLst>
                  <a:ext uri="{FF2B5EF4-FFF2-40B4-BE49-F238E27FC236}">
                    <a16:creationId xmlns:a16="http://schemas.microsoft.com/office/drawing/2014/main" id="{8D11025B-556E-4DAA-8A43-2024DE61489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8156448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8" name="Content block 605" hidden="1">
                <a:extLst>
                  <a:ext uri="{FF2B5EF4-FFF2-40B4-BE49-F238E27FC236}">
                    <a16:creationId xmlns:a16="http://schemas.microsoft.com/office/drawing/2014/main" id="{F68A18FD-2098-4C4A-8FD0-F22B06801D2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6631840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9" name="Content block 604" hidden="1">
                <a:extLst>
                  <a:ext uri="{FF2B5EF4-FFF2-40B4-BE49-F238E27FC236}">
                    <a16:creationId xmlns:a16="http://schemas.microsoft.com/office/drawing/2014/main" id="{B1E31491-A889-4083-8707-82F73708B8B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10723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0" name="Content block 603" hidden="1">
                <a:extLst>
                  <a:ext uri="{FF2B5EF4-FFF2-40B4-BE49-F238E27FC236}">
                    <a16:creationId xmlns:a16="http://schemas.microsoft.com/office/drawing/2014/main" id="{B10B31D8-4847-4AF3-9E66-37BE7A96567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8262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1" name="Content block 602" hidden="1">
                <a:extLst>
                  <a:ext uri="{FF2B5EF4-FFF2-40B4-BE49-F238E27FC236}">
                    <a16:creationId xmlns:a16="http://schemas.microsoft.com/office/drawing/2014/main" id="{887C24BD-6984-4F44-A494-32DB62A2223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5801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2" name="Content block 601" hidden="1">
                <a:extLst>
                  <a:ext uri="{FF2B5EF4-FFF2-40B4-BE49-F238E27FC236}">
                    <a16:creationId xmlns:a16="http://schemas.microsoft.com/office/drawing/2014/main" id="{76847BF2-CA38-40F2-BEFF-F62784BB846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3340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2" name="Group 500" hidden="1">
              <a:extLst>
                <a:ext uri="{FF2B5EF4-FFF2-40B4-BE49-F238E27FC236}">
                  <a16:creationId xmlns:a16="http://schemas.microsoft.com/office/drawing/2014/main" id="{F4BE404F-D407-45A6-B166-92E8B3BEC09C}"/>
                </a:ext>
              </a:extLst>
            </p:cNvPr>
            <p:cNvGrpSpPr/>
            <p:nvPr userDrawn="1"/>
          </p:nvGrpSpPr>
          <p:grpSpPr>
            <a:xfrm>
              <a:off x="533400" y="5407152"/>
              <a:ext cx="8994648" cy="688848"/>
              <a:chOff x="533400" y="5026152"/>
              <a:chExt cx="8994648" cy="688848"/>
            </a:xfrm>
          </p:grpSpPr>
          <p:sp>
            <p:nvSpPr>
              <p:cNvPr id="41" name="Content block 506" hidden="1">
                <a:extLst>
                  <a:ext uri="{FF2B5EF4-FFF2-40B4-BE49-F238E27FC236}">
                    <a16:creationId xmlns:a16="http://schemas.microsoft.com/office/drawing/2014/main" id="{53FA1669-0D4D-4DBD-B1EF-75096662777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8156448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2" name="Content block 505" hidden="1">
                <a:extLst>
                  <a:ext uri="{FF2B5EF4-FFF2-40B4-BE49-F238E27FC236}">
                    <a16:creationId xmlns:a16="http://schemas.microsoft.com/office/drawing/2014/main" id="{A4F0EA12-F6F6-4450-A84A-4E3E0FC3D59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6631840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3" name="Content block 504" hidden="1">
                <a:extLst>
                  <a:ext uri="{FF2B5EF4-FFF2-40B4-BE49-F238E27FC236}">
                    <a16:creationId xmlns:a16="http://schemas.microsoft.com/office/drawing/2014/main" id="{F6B9DE97-86AA-482F-8F9F-8CF87A15216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10723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4" name="Content block 503" hidden="1">
                <a:extLst>
                  <a:ext uri="{FF2B5EF4-FFF2-40B4-BE49-F238E27FC236}">
                    <a16:creationId xmlns:a16="http://schemas.microsoft.com/office/drawing/2014/main" id="{BF9B1D32-50D7-475E-97EA-291913477CF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8262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5" name="Content block 502" hidden="1">
                <a:extLst>
                  <a:ext uri="{FF2B5EF4-FFF2-40B4-BE49-F238E27FC236}">
                    <a16:creationId xmlns:a16="http://schemas.microsoft.com/office/drawing/2014/main" id="{EABB1849-2157-4507-A690-AC09E687BDA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5801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6" name="Content block 501" hidden="1">
                <a:extLst>
                  <a:ext uri="{FF2B5EF4-FFF2-40B4-BE49-F238E27FC236}">
                    <a16:creationId xmlns:a16="http://schemas.microsoft.com/office/drawing/2014/main" id="{EB5D7E82-DE89-4D89-A307-EADBA0A92B1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3340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3" name="Group 400" hidden="1">
              <a:extLst>
                <a:ext uri="{FF2B5EF4-FFF2-40B4-BE49-F238E27FC236}">
                  <a16:creationId xmlns:a16="http://schemas.microsoft.com/office/drawing/2014/main" id="{2632509C-A7EB-438C-A179-391934A784B0}"/>
                </a:ext>
              </a:extLst>
            </p:cNvPr>
            <p:cNvGrpSpPr/>
            <p:nvPr userDrawn="1"/>
          </p:nvGrpSpPr>
          <p:grpSpPr>
            <a:xfrm>
              <a:off x="533400" y="4568952"/>
              <a:ext cx="8994648" cy="688848"/>
              <a:chOff x="533400" y="4038600"/>
              <a:chExt cx="8994648" cy="688848"/>
            </a:xfrm>
          </p:grpSpPr>
          <p:sp>
            <p:nvSpPr>
              <p:cNvPr id="35" name="Content block 406" hidden="1">
                <a:extLst>
                  <a:ext uri="{FF2B5EF4-FFF2-40B4-BE49-F238E27FC236}">
                    <a16:creationId xmlns:a16="http://schemas.microsoft.com/office/drawing/2014/main" id="{83EC4E6F-E344-43FF-B85C-5BA11D9A4E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8156448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6" name="Content block 405" hidden="1">
                <a:extLst>
                  <a:ext uri="{FF2B5EF4-FFF2-40B4-BE49-F238E27FC236}">
                    <a16:creationId xmlns:a16="http://schemas.microsoft.com/office/drawing/2014/main" id="{B2AC62D2-3626-4DFA-9CB9-AA2227A45DF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6631840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7" name="Content block 404" hidden="1">
                <a:extLst>
                  <a:ext uri="{FF2B5EF4-FFF2-40B4-BE49-F238E27FC236}">
                    <a16:creationId xmlns:a16="http://schemas.microsoft.com/office/drawing/2014/main" id="{4347C0DA-23E4-47C5-9765-78D0DAABAB0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10723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8" name="Content block 403" hidden="1">
                <a:extLst>
                  <a:ext uri="{FF2B5EF4-FFF2-40B4-BE49-F238E27FC236}">
                    <a16:creationId xmlns:a16="http://schemas.microsoft.com/office/drawing/2014/main" id="{C57D4774-A072-4796-AE43-49CDE2C5D1C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8262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9" name="Content block 402" hidden="1">
                <a:extLst>
                  <a:ext uri="{FF2B5EF4-FFF2-40B4-BE49-F238E27FC236}">
                    <a16:creationId xmlns:a16="http://schemas.microsoft.com/office/drawing/2014/main" id="{1F7DAF05-A573-4A85-972A-EA53B305BAC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5801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0" name="Content block 401" hidden="1">
                <a:extLst>
                  <a:ext uri="{FF2B5EF4-FFF2-40B4-BE49-F238E27FC236}">
                    <a16:creationId xmlns:a16="http://schemas.microsoft.com/office/drawing/2014/main" id="{4EAE3897-04E3-43B8-82A8-53F3592E1E0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3340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4" name="Group 300" hidden="1">
              <a:extLst>
                <a:ext uri="{FF2B5EF4-FFF2-40B4-BE49-F238E27FC236}">
                  <a16:creationId xmlns:a16="http://schemas.microsoft.com/office/drawing/2014/main" id="{ED116460-51F8-413D-8937-5C7DCD4C8CCD}"/>
                </a:ext>
              </a:extLst>
            </p:cNvPr>
            <p:cNvGrpSpPr/>
            <p:nvPr userDrawn="1"/>
          </p:nvGrpSpPr>
          <p:grpSpPr>
            <a:xfrm>
              <a:off x="533400" y="3730752"/>
              <a:ext cx="8994648" cy="688848"/>
              <a:chOff x="533400" y="3041904"/>
              <a:chExt cx="8994648" cy="688848"/>
            </a:xfrm>
          </p:grpSpPr>
          <p:sp>
            <p:nvSpPr>
              <p:cNvPr id="29" name="Content block 306" hidden="1">
                <a:extLst>
                  <a:ext uri="{FF2B5EF4-FFF2-40B4-BE49-F238E27FC236}">
                    <a16:creationId xmlns:a16="http://schemas.microsoft.com/office/drawing/2014/main" id="{E0464667-8240-46D1-A94C-155711B9F66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8156448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0" name="Content block 305" hidden="1">
                <a:extLst>
                  <a:ext uri="{FF2B5EF4-FFF2-40B4-BE49-F238E27FC236}">
                    <a16:creationId xmlns:a16="http://schemas.microsoft.com/office/drawing/2014/main" id="{58D1ADCF-58F4-4235-A072-03C0E8AC72F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6631840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1" name="Content block 304" hidden="1">
                <a:extLst>
                  <a:ext uri="{FF2B5EF4-FFF2-40B4-BE49-F238E27FC236}">
                    <a16:creationId xmlns:a16="http://schemas.microsoft.com/office/drawing/2014/main" id="{75D99DAA-C309-4115-A0E7-EEC021ECB48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10723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2" name="Content block 303" hidden="1">
                <a:extLst>
                  <a:ext uri="{FF2B5EF4-FFF2-40B4-BE49-F238E27FC236}">
                    <a16:creationId xmlns:a16="http://schemas.microsoft.com/office/drawing/2014/main" id="{6B8FD4D9-F285-4281-BBF1-2669797ECE6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8262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3" name="Content block 302" hidden="1">
                <a:extLst>
                  <a:ext uri="{FF2B5EF4-FFF2-40B4-BE49-F238E27FC236}">
                    <a16:creationId xmlns:a16="http://schemas.microsoft.com/office/drawing/2014/main" id="{69FB3DB0-3622-4FCB-931E-FB1C79AF143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5801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4" name="Content block 301" hidden="1">
                <a:extLst>
                  <a:ext uri="{FF2B5EF4-FFF2-40B4-BE49-F238E27FC236}">
                    <a16:creationId xmlns:a16="http://schemas.microsoft.com/office/drawing/2014/main" id="{8E6CBB60-76A0-465F-AAC6-2E3948648AE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3340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5" name="Group 200" hidden="1">
              <a:extLst>
                <a:ext uri="{FF2B5EF4-FFF2-40B4-BE49-F238E27FC236}">
                  <a16:creationId xmlns:a16="http://schemas.microsoft.com/office/drawing/2014/main" id="{57B0F5AC-429B-42EB-A566-DD11BB3D9DC2}"/>
                </a:ext>
              </a:extLst>
            </p:cNvPr>
            <p:cNvGrpSpPr/>
            <p:nvPr userDrawn="1"/>
          </p:nvGrpSpPr>
          <p:grpSpPr>
            <a:xfrm>
              <a:off x="533400" y="2892552"/>
              <a:ext cx="8994648" cy="688848"/>
              <a:chOff x="533400" y="1066800"/>
              <a:chExt cx="8994648" cy="688848"/>
            </a:xfrm>
          </p:grpSpPr>
          <p:sp>
            <p:nvSpPr>
              <p:cNvPr id="23" name="Content block 206" hidden="1">
                <a:extLst>
                  <a:ext uri="{FF2B5EF4-FFF2-40B4-BE49-F238E27FC236}">
                    <a16:creationId xmlns:a16="http://schemas.microsoft.com/office/drawing/2014/main" id="{9A33E823-974D-4BCC-8D82-4796C0EAC92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8156448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4" name="Content block 205" hidden="1">
                <a:extLst>
                  <a:ext uri="{FF2B5EF4-FFF2-40B4-BE49-F238E27FC236}">
                    <a16:creationId xmlns:a16="http://schemas.microsoft.com/office/drawing/2014/main" id="{A382BDAE-2344-4F4F-B7BF-D3EA8848AC1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6631840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5" name="Content block 204" hidden="1">
                <a:extLst>
                  <a:ext uri="{FF2B5EF4-FFF2-40B4-BE49-F238E27FC236}">
                    <a16:creationId xmlns:a16="http://schemas.microsoft.com/office/drawing/2014/main" id="{71B5D87B-A1D6-4088-B1F3-4193D958FFB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10723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6" name="Content block 203" hidden="1">
                <a:extLst>
                  <a:ext uri="{FF2B5EF4-FFF2-40B4-BE49-F238E27FC236}">
                    <a16:creationId xmlns:a16="http://schemas.microsoft.com/office/drawing/2014/main" id="{E075E65F-37E9-4B40-B832-057E8A33C5F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8262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7" name="Content block 202" hidden="1">
                <a:extLst>
                  <a:ext uri="{FF2B5EF4-FFF2-40B4-BE49-F238E27FC236}">
                    <a16:creationId xmlns:a16="http://schemas.microsoft.com/office/drawing/2014/main" id="{216DCB79-D503-4B77-B2C5-FBAE95B093F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5801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8" name="Content block 201" hidden="1">
                <a:extLst>
                  <a:ext uri="{FF2B5EF4-FFF2-40B4-BE49-F238E27FC236}">
                    <a16:creationId xmlns:a16="http://schemas.microsoft.com/office/drawing/2014/main" id="{CB4C5D09-D363-406B-A84B-9C624D37F99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3340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6" name="Group 100" hidden="1">
              <a:extLst>
                <a:ext uri="{FF2B5EF4-FFF2-40B4-BE49-F238E27FC236}">
                  <a16:creationId xmlns:a16="http://schemas.microsoft.com/office/drawing/2014/main" id="{62B9DDB8-A75C-4267-8C80-31552AE65995}"/>
                </a:ext>
              </a:extLst>
            </p:cNvPr>
            <p:cNvGrpSpPr/>
            <p:nvPr userDrawn="1"/>
          </p:nvGrpSpPr>
          <p:grpSpPr>
            <a:xfrm>
              <a:off x="533400" y="2054352"/>
              <a:ext cx="8994648" cy="688848"/>
              <a:chOff x="533400" y="2054352"/>
              <a:chExt cx="8994648" cy="688848"/>
            </a:xfrm>
          </p:grpSpPr>
          <p:sp>
            <p:nvSpPr>
              <p:cNvPr id="17" name="Content block 106" hidden="1">
                <a:extLst>
                  <a:ext uri="{FF2B5EF4-FFF2-40B4-BE49-F238E27FC236}">
                    <a16:creationId xmlns:a16="http://schemas.microsoft.com/office/drawing/2014/main" id="{E34F8DC7-6B7D-4359-91FA-3918B372A3E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8156448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8" name="Content block 105" hidden="1">
                <a:extLst>
                  <a:ext uri="{FF2B5EF4-FFF2-40B4-BE49-F238E27FC236}">
                    <a16:creationId xmlns:a16="http://schemas.microsoft.com/office/drawing/2014/main" id="{2F9FAA16-7A51-4A3B-A846-D9DCFA854E6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6631840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9" name="Content block 104" hidden="1">
                <a:extLst>
                  <a:ext uri="{FF2B5EF4-FFF2-40B4-BE49-F238E27FC236}">
                    <a16:creationId xmlns:a16="http://schemas.microsoft.com/office/drawing/2014/main" id="{AB1BB88A-66D6-48A4-AE17-38DB200FEA4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10723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0" name="Content block 103" hidden="1">
                <a:extLst>
                  <a:ext uri="{FF2B5EF4-FFF2-40B4-BE49-F238E27FC236}">
                    <a16:creationId xmlns:a16="http://schemas.microsoft.com/office/drawing/2014/main" id="{14F3932E-6465-42A0-9B49-2EB12EB001C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8262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1" name="Content block 102" hidden="1">
                <a:extLst>
                  <a:ext uri="{FF2B5EF4-FFF2-40B4-BE49-F238E27FC236}">
                    <a16:creationId xmlns:a16="http://schemas.microsoft.com/office/drawing/2014/main" id="{3F432875-6DEA-43E5-B310-89E1EB3D9E3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5801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2" name="Content block 101" hidden="1">
                <a:extLst>
                  <a:ext uri="{FF2B5EF4-FFF2-40B4-BE49-F238E27FC236}">
                    <a16:creationId xmlns:a16="http://schemas.microsoft.com/office/drawing/2014/main" id="{DE00CB97-5034-4C97-94B3-632D6C7B3E1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3340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</p:grpSp>
      <p:graphicFrame>
        <p:nvGraphicFramePr>
          <p:cNvPr id="2" name="Table 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74759494"/>
              </p:ext>
            </p:extLst>
          </p:nvPr>
        </p:nvGraphicFramePr>
        <p:xfrm>
          <a:off x="3589200" y="1029600"/>
          <a:ext cx="5940923" cy="24079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6726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8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548640" marR="0" lvl="0" indent="-548640" algn="l" defTabSz="54864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48640" algn="l"/>
                        </a:tabLst>
                      </a:pPr>
                      <a:r>
                        <a:rPr kumimoji="0" lang="en-GB" sz="1100" b="1" i="0" u="none" strike="noStrike" kern="1200" cap="none" normalizeH="0" baseline="0" noProof="1">
                          <a:ln>
                            <a:noFill/>
                          </a:ln>
                          <a:solidFill>
                            <a:srgbClr val="821A1A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State-wise Benchmarking</a:t>
                      </a:r>
                    </a:p>
                  </a:txBody>
                  <a:tcPr marL="0" marR="0" marT="36576" marB="3657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noProof="1">
                          <a:ln>
                            <a:noFill/>
                          </a:ln>
                          <a:solidFill>
                            <a:srgbClr val="821A1A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marL="0" marR="0" marT="36576" marB="3657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Rectangle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29200" y="1004399"/>
            <a:ext cx="2901600" cy="8388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marR="0" indent="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None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23495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475488" marR="0" indent="-227013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itchFamily="34" charset="0"/>
              <a:buChar char="-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685800" marR="0" indent="-237744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Georgia" pitchFamily="18" charset="0"/>
              <a:buChar char="◦"/>
              <a:tabLst/>
              <a:defRPr sz="11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91440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Georgia" pitchFamily="18" charset="0"/>
              <a:buChar char="›"/>
              <a:tabLst/>
              <a:defRPr sz="11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37744" indent="-237744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475488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682625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 lang="en-GB" sz="11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0" indent="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lang="en-GB" sz="1100" b="1" kern="1200" baseline="0" noProof="0" dirty="0" smtClean="0">
                <a:solidFill>
                  <a:schemeClr val="tx2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lvl="0">
              <a:spcBef>
                <a:spcPct val="0"/>
              </a:spcBef>
              <a:defRPr/>
            </a:pPr>
            <a:r>
              <a:rPr lang="de-DE" sz="3200" b="1" i="1" dirty="0">
                <a:solidFill>
                  <a:schemeClr val="tx2"/>
                </a:solidFill>
              </a:rPr>
              <a:t>Contents</a:t>
            </a:r>
          </a:p>
        </p:txBody>
      </p:sp>
      <p:sp>
        <p:nvSpPr>
          <p:cNvPr id="3" name="TextBox 2">
            <a:hlinkClick r:id="rId12" action="ppaction://hlinksldjump"/>
            <a:extLst>
              <a:ext uri="{FF2B5EF4-FFF2-40B4-BE49-F238E27FC236}">
                <a16:creationId xmlns:a16="http://schemas.microsoft.com/office/drawing/2014/main" id="{70CBF339-A2B7-4904-8F11-78AC469082D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589200" y="1093100"/>
            <a:ext cx="594092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  <p:txBody>
          <a:bodyPr vert="horz" wrap="square" lIns="0" tIns="0" rIns="0" bIns="0" rtlCol="0">
            <a:spAutoFit/>
          </a:bodyPr>
          <a:lstStyle/>
          <a:p>
            <a:r>
              <a:rPr lang="en-GB" noProof="0" dirty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6" name="TextBox 5">
            <a:hlinkClick r:id="rId12" action="ppaction://hlinksldjump"/>
            <a:extLst>
              <a:ext uri="{FF2B5EF4-FFF2-40B4-BE49-F238E27FC236}">
                <a16:creationId xmlns:a16="http://schemas.microsoft.com/office/drawing/2014/main" id="{36B798C1-1CE3-4395-8E0D-27E46F027B2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589200" y="1093100"/>
            <a:ext cx="594092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  <p:txBody>
          <a:bodyPr vert="horz" wrap="square" lIns="0" tIns="0" rIns="0" bIns="0" rtlCol="0">
            <a:spAutoFit/>
          </a:bodyPr>
          <a:lstStyle/>
          <a:p>
            <a:r>
              <a:rPr lang="en-GB" noProof="0" dirty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58" name="Section Footer">
            <a:extLst>
              <a:ext uri="{FF2B5EF4-FFF2-40B4-BE49-F238E27FC236}">
                <a16:creationId xmlns:a16="http://schemas.microsoft.com/office/drawing/2014/main" id="{A2C9F8B9-0A43-4062-8345-3C82564A688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GB" sz="1100" noProof="1">
                <a:solidFill>
                  <a:schemeClr val="tx1"/>
                </a:solidFill>
              </a:rPr>
              <a:t>PSTCL</a:t>
            </a:r>
          </a:p>
        </p:txBody>
      </p:sp>
      <p:sp>
        <p:nvSpPr>
          <p:cNvPr id="60" name="325">
            <a:hlinkClick r:id="rId13" action="ppaction://hlinksldjump"/>
            <a:extLst>
              <a:ext uri="{FF2B5EF4-FFF2-40B4-BE49-F238E27FC236}">
                <a16:creationId xmlns:a16="http://schemas.microsoft.com/office/drawing/2014/main" id="{B04DF306-FE7D-4D29-9FC9-B9A7B1AF222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051839" y="704088"/>
            <a:ext cx="468975" cy="123111"/>
          </a:xfrm>
          <a:prstGeom prst="rect">
            <a:avLst/>
          </a:prstGeom>
          <a:noFill/>
          <a:ln>
            <a:noFill/>
          </a:ln>
        </p:spPr>
        <p:txBody>
          <a:bodyPr wrap="none" lIns="27432" tIns="0" rIns="27432" bIns="0" rtlCol="0">
            <a:spAutoFit/>
          </a:bodyPr>
          <a:lstStyle/>
          <a:p>
            <a:r>
              <a:rPr lang="en-GB" sz="800" noProof="1">
                <a:solidFill>
                  <a:schemeClr val="accent1"/>
                </a:solidFill>
                <a:cs typeface="Arial" pitchFamily="34" charset="0"/>
              </a:rPr>
              <a:t>Contents</a:t>
            </a:r>
          </a:p>
        </p:txBody>
      </p:sp>
      <p:sp>
        <p:nvSpPr>
          <p:cNvPr id="62" name="TextBox 61">
            <a:hlinkClick r:id="rId12" action="ppaction://hlinksldjump"/>
            <a:extLst>
              <a:ext uri="{FF2B5EF4-FFF2-40B4-BE49-F238E27FC236}">
                <a16:creationId xmlns:a16="http://schemas.microsoft.com/office/drawing/2014/main" id="{28F33EE0-A908-4D9E-8999-C8FF4ABDC4C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589200" y="1093100"/>
            <a:ext cx="5940923" cy="169277"/>
          </a:xfrm>
          <a:prstGeom prst="rect">
            <a:avLst/>
          </a:prstGeom>
          <a:solidFill>
            <a:scrgbClr r="0" g="0" b="0">
              <a:alpha val="0"/>
            </a:scrgbClr>
          </a:solidFill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r>
              <a:rPr lang="en-GB" noProof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</a:t>
            </a:r>
            <a:endParaRPr lang="en-GB" noProof="0" dirty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63" name="TextBox 62">
            <a:hlinkClick r:id="rId12" action="ppaction://hlinksldjump"/>
            <a:extLst>
              <a:ext uri="{FF2B5EF4-FFF2-40B4-BE49-F238E27FC236}">
                <a16:creationId xmlns:a16="http://schemas.microsoft.com/office/drawing/2014/main" id="{69CDCE60-9198-45EE-9DCF-F143AAEA0D6E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589200" y="1093100"/>
            <a:ext cx="5940923" cy="169277"/>
          </a:xfrm>
          <a:prstGeom prst="rect">
            <a:avLst/>
          </a:prstGeom>
          <a:solidFill>
            <a:scrgbClr r="0" g="0" b="0">
              <a:alpha val="0"/>
            </a:scrgbClr>
          </a:solidFill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r>
              <a:rPr lang="en-GB" noProof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</a:t>
            </a:r>
            <a:endParaRPr lang="en-GB" noProof="0" dirty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4167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id" hidden="1">
            <a:extLst>
              <a:ext uri="{FF2B5EF4-FFF2-40B4-BE49-F238E27FC236}">
                <a16:creationId xmlns:a16="http://schemas.microsoft.com/office/drawing/2014/main" id="{9A509884-90A7-461F-9135-DD203E3F429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30352" y="612648"/>
            <a:ext cx="8997696" cy="6848856"/>
            <a:chOff x="530352" y="612648"/>
            <a:chExt cx="8997696" cy="6848856"/>
          </a:xfrm>
        </p:grpSpPr>
        <p:grpSp>
          <p:nvGrpSpPr>
            <p:cNvPr id="4" name="Group 3" hidden="1">
              <a:extLst>
                <a:ext uri="{FF2B5EF4-FFF2-40B4-BE49-F238E27FC236}">
                  <a16:creationId xmlns:a16="http://schemas.microsoft.com/office/drawing/2014/main" id="{76FA5A5F-97F6-4710-98D2-7ED922D54B05}"/>
                </a:ext>
              </a:extLst>
            </p:cNvPr>
            <p:cNvGrpSpPr/>
            <p:nvPr userDrawn="1"/>
          </p:nvGrpSpPr>
          <p:grpSpPr>
            <a:xfrm>
              <a:off x="530352" y="7159752"/>
              <a:ext cx="8997696" cy="301752"/>
              <a:chOff x="530352" y="7159752"/>
              <a:chExt cx="8997696" cy="301752"/>
            </a:xfrm>
          </p:grpSpPr>
          <p:sp>
            <p:nvSpPr>
              <p:cNvPr id="51" name="Footer block" hidden="1">
                <a:extLst>
                  <a:ext uri="{FF2B5EF4-FFF2-40B4-BE49-F238E27FC236}">
                    <a16:creationId xmlns:a16="http://schemas.microsoft.com/office/drawing/2014/main" id="{4B3C0E15-8A2D-42F1-97AB-02D9E65BEF1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6629400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2" name="Footer block" hidden="1">
                <a:extLst>
                  <a:ext uri="{FF2B5EF4-FFF2-40B4-BE49-F238E27FC236}">
                    <a16:creationId xmlns:a16="http://schemas.microsoft.com/office/drawing/2014/main" id="{4B265DCE-983A-4C39-BF69-B4613DE28C4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84448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3" name="Footer block" hidden="1">
                <a:extLst>
                  <a:ext uri="{FF2B5EF4-FFF2-40B4-BE49-F238E27FC236}">
                    <a16:creationId xmlns:a16="http://schemas.microsoft.com/office/drawing/2014/main" id="{00FC1BEB-774F-449E-9668-CFE30DF387D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30352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5" name="Group 4" hidden="1">
              <a:extLst>
                <a:ext uri="{FF2B5EF4-FFF2-40B4-BE49-F238E27FC236}">
                  <a16:creationId xmlns:a16="http://schemas.microsoft.com/office/drawing/2014/main" id="{09D6E18D-0487-4A2C-8D51-3F5F084A0812}"/>
                </a:ext>
              </a:extLst>
            </p:cNvPr>
            <p:cNvGrpSpPr/>
            <p:nvPr userDrawn="1"/>
          </p:nvGrpSpPr>
          <p:grpSpPr>
            <a:xfrm>
              <a:off x="530352" y="1066800"/>
              <a:ext cx="8997696" cy="835152"/>
              <a:chOff x="530352" y="1066800"/>
              <a:chExt cx="8997696" cy="835152"/>
            </a:xfrm>
          </p:grpSpPr>
          <p:sp>
            <p:nvSpPr>
              <p:cNvPr id="49" name="Title block" hidden="1">
                <a:extLst>
                  <a:ext uri="{FF2B5EF4-FFF2-40B4-BE49-F238E27FC236}">
                    <a16:creationId xmlns:a16="http://schemas.microsoft.com/office/drawing/2014/main" id="{819D5693-1900-45D2-B0BE-93F30F1AF38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5102352" y="1066800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0" name="Title block" hidden="1">
                <a:extLst>
                  <a:ext uri="{FF2B5EF4-FFF2-40B4-BE49-F238E27FC236}">
                    <a16:creationId xmlns:a16="http://schemas.microsoft.com/office/drawing/2014/main" id="{70D70EFD-4B92-4222-9B5A-06E1EE13976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30352" y="1069848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sp>
          <p:nvSpPr>
            <p:cNvPr id="6" name="Header block" hidden="1">
              <a:extLst>
                <a:ext uri="{FF2B5EF4-FFF2-40B4-BE49-F238E27FC236}">
                  <a16:creationId xmlns:a16="http://schemas.microsoft.com/office/drawing/2014/main" id="{0A943F05-1F3B-4B97-B867-0DFE7ED1B2DD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>
              <a:off x="530352" y="612648"/>
              <a:ext cx="8988552" cy="228600"/>
            </a:xfrm>
            <a:prstGeom prst="rect">
              <a:avLst/>
            </a:prstGeom>
            <a:solidFill>
              <a:srgbClr val="CCFFFF">
                <a:alpha val="25000"/>
              </a:srgbClr>
            </a:solidFill>
            <a:ln w="6350" cap="rnd">
              <a:solidFill>
                <a:srgbClr val="CCFFFF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 defTabSz="801688">
                <a:buSzPct val="90000"/>
                <a:defRPr/>
              </a:pPr>
              <a:endParaRPr lang="en-GB" sz="1400" dirty="0">
                <a:solidFill>
                  <a:schemeClr val="folHlink"/>
                </a:solidFill>
                <a:cs typeface="Arial" charset="0"/>
              </a:endParaRPr>
            </a:p>
          </p:txBody>
        </p:sp>
        <p:grpSp>
          <p:nvGrpSpPr>
            <p:cNvPr id="7" name="Group 600" hidden="1">
              <a:extLst>
                <a:ext uri="{FF2B5EF4-FFF2-40B4-BE49-F238E27FC236}">
                  <a16:creationId xmlns:a16="http://schemas.microsoft.com/office/drawing/2014/main" id="{E78C5C1E-6A18-4AB4-A082-B74538177914}"/>
                </a:ext>
              </a:extLst>
            </p:cNvPr>
            <p:cNvGrpSpPr/>
            <p:nvPr userDrawn="1"/>
          </p:nvGrpSpPr>
          <p:grpSpPr>
            <a:xfrm>
              <a:off x="533400" y="6245352"/>
              <a:ext cx="8994648" cy="688848"/>
              <a:chOff x="533400" y="6013704"/>
              <a:chExt cx="8994648" cy="688848"/>
            </a:xfrm>
          </p:grpSpPr>
          <p:sp>
            <p:nvSpPr>
              <p:cNvPr id="43" name="Content block 606" hidden="1">
                <a:extLst>
                  <a:ext uri="{FF2B5EF4-FFF2-40B4-BE49-F238E27FC236}">
                    <a16:creationId xmlns:a16="http://schemas.microsoft.com/office/drawing/2014/main" id="{46214B56-22C5-4456-ABF5-55513AC0B6E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8156448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4" name="Content block 605" hidden="1">
                <a:extLst>
                  <a:ext uri="{FF2B5EF4-FFF2-40B4-BE49-F238E27FC236}">
                    <a16:creationId xmlns:a16="http://schemas.microsoft.com/office/drawing/2014/main" id="{16EB5086-B3BF-4E17-B26D-61C6C3D538C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6631840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5" name="Content block 604" hidden="1">
                <a:extLst>
                  <a:ext uri="{FF2B5EF4-FFF2-40B4-BE49-F238E27FC236}">
                    <a16:creationId xmlns:a16="http://schemas.microsoft.com/office/drawing/2014/main" id="{05804BDA-36A3-44DA-8E07-3119D44CC4E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10723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6" name="Content block 603" hidden="1">
                <a:extLst>
                  <a:ext uri="{FF2B5EF4-FFF2-40B4-BE49-F238E27FC236}">
                    <a16:creationId xmlns:a16="http://schemas.microsoft.com/office/drawing/2014/main" id="{90380809-9FFB-4BEB-B787-C3F6A22EE5C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8262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7" name="Content block 602" hidden="1">
                <a:extLst>
                  <a:ext uri="{FF2B5EF4-FFF2-40B4-BE49-F238E27FC236}">
                    <a16:creationId xmlns:a16="http://schemas.microsoft.com/office/drawing/2014/main" id="{75F77E5E-C3BE-4247-B057-7F591DB6724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5801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8" name="Content block 601" hidden="1">
                <a:extLst>
                  <a:ext uri="{FF2B5EF4-FFF2-40B4-BE49-F238E27FC236}">
                    <a16:creationId xmlns:a16="http://schemas.microsoft.com/office/drawing/2014/main" id="{D5E98021-5458-4009-BF88-7540E10176B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3340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8" name="Group 500" hidden="1">
              <a:extLst>
                <a:ext uri="{FF2B5EF4-FFF2-40B4-BE49-F238E27FC236}">
                  <a16:creationId xmlns:a16="http://schemas.microsoft.com/office/drawing/2014/main" id="{EAB149D2-07A2-4AA3-8508-DA3A3252E9C2}"/>
                </a:ext>
              </a:extLst>
            </p:cNvPr>
            <p:cNvGrpSpPr/>
            <p:nvPr userDrawn="1"/>
          </p:nvGrpSpPr>
          <p:grpSpPr>
            <a:xfrm>
              <a:off x="533400" y="5407152"/>
              <a:ext cx="8994648" cy="688848"/>
              <a:chOff x="533400" y="5026152"/>
              <a:chExt cx="8994648" cy="688848"/>
            </a:xfrm>
          </p:grpSpPr>
          <p:sp>
            <p:nvSpPr>
              <p:cNvPr id="37" name="Content block 506" hidden="1">
                <a:extLst>
                  <a:ext uri="{FF2B5EF4-FFF2-40B4-BE49-F238E27FC236}">
                    <a16:creationId xmlns:a16="http://schemas.microsoft.com/office/drawing/2014/main" id="{DA7AA30F-4C2D-4256-8604-1910444F8DF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8156448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8" name="Content block 505" hidden="1">
                <a:extLst>
                  <a:ext uri="{FF2B5EF4-FFF2-40B4-BE49-F238E27FC236}">
                    <a16:creationId xmlns:a16="http://schemas.microsoft.com/office/drawing/2014/main" id="{96ECD6C1-FD59-46F7-8954-CF5BD18816F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6631840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9" name="Content block 504" hidden="1">
                <a:extLst>
                  <a:ext uri="{FF2B5EF4-FFF2-40B4-BE49-F238E27FC236}">
                    <a16:creationId xmlns:a16="http://schemas.microsoft.com/office/drawing/2014/main" id="{F460F0C8-5297-488A-A4C4-5619270A12A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10723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0" name="Content block 503" hidden="1">
                <a:extLst>
                  <a:ext uri="{FF2B5EF4-FFF2-40B4-BE49-F238E27FC236}">
                    <a16:creationId xmlns:a16="http://schemas.microsoft.com/office/drawing/2014/main" id="{6AE5946B-FF94-4D95-AFDF-4E306267FE9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8262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1" name="Content block 502" hidden="1">
                <a:extLst>
                  <a:ext uri="{FF2B5EF4-FFF2-40B4-BE49-F238E27FC236}">
                    <a16:creationId xmlns:a16="http://schemas.microsoft.com/office/drawing/2014/main" id="{30895A6E-368D-4DFB-B494-DFB2097308E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5801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2" name="Content block 501" hidden="1">
                <a:extLst>
                  <a:ext uri="{FF2B5EF4-FFF2-40B4-BE49-F238E27FC236}">
                    <a16:creationId xmlns:a16="http://schemas.microsoft.com/office/drawing/2014/main" id="{0AD18E52-9672-4F37-BD56-65D42F0440C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3340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9" name="Group 400" hidden="1">
              <a:extLst>
                <a:ext uri="{FF2B5EF4-FFF2-40B4-BE49-F238E27FC236}">
                  <a16:creationId xmlns:a16="http://schemas.microsoft.com/office/drawing/2014/main" id="{AF5C9D73-8087-414C-9155-DB1F65B3955F}"/>
                </a:ext>
              </a:extLst>
            </p:cNvPr>
            <p:cNvGrpSpPr/>
            <p:nvPr userDrawn="1"/>
          </p:nvGrpSpPr>
          <p:grpSpPr>
            <a:xfrm>
              <a:off x="533400" y="4568952"/>
              <a:ext cx="8994648" cy="688848"/>
              <a:chOff x="533400" y="4038600"/>
              <a:chExt cx="8994648" cy="688848"/>
            </a:xfrm>
          </p:grpSpPr>
          <p:sp>
            <p:nvSpPr>
              <p:cNvPr id="31" name="Content block 406" hidden="1">
                <a:extLst>
                  <a:ext uri="{FF2B5EF4-FFF2-40B4-BE49-F238E27FC236}">
                    <a16:creationId xmlns:a16="http://schemas.microsoft.com/office/drawing/2014/main" id="{C99D3337-5C70-4F9F-8445-47BA3F28B14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8156448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2" name="Content block 405" hidden="1">
                <a:extLst>
                  <a:ext uri="{FF2B5EF4-FFF2-40B4-BE49-F238E27FC236}">
                    <a16:creationId xmlns:a16="http://schemas.microsoft.com/office/drawing/2014/main" id="{7EDE2A99-994D-417C-9FCE-33ACADFE747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6631840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3" name="Content block 404" hidden="1">
                <a:extLst>
                  <a:ext uri="{FF2B5EF4-FFF2-40B4-BE49-F238E27FC236}">
                    <a16:creationId xmlns:a16="http://schemas.microsoft.com/office/drawing/2014/main" id="{5D16469E-A922-4F62-A6D3-E6A7079AD7B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10723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4" name="Content block 403" hidden="1">
                <a:extLst>
                  <a:ext uri="{FF2B5EF4-FFF2-40B4-BE49-F238E27FC236}">
                    <a16:creationId xmlns:a16="http://schemas.microsoft.com/office/drawing/2014/main" id="{4F9A845F-01F9-4BCA-A39A-23EEACD3E38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8262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5" name="Content block 402" hidden="1">
                <a:extLst>
                  <a:ext uri="{FF2B5EF4-FFF2-40B4-BE49-F238E27FC236}">
                    <a16:creationId xmlns:a16="http://schemas.microsoft.com/office/drawing/2014/main" id="{C8CA766F-2952-4B98-B70D-44859ABDC24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5801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6" name="Content block 401" hidden="1">
                <a:extLst>
                  <a:ext uri="{FF2B5EF4-FFF2-40B4-BE49-F238E27FC236}">
                    <a16:creationId xmlns:a16="http://schemas.microsoft.com/office/drawing/2014/main" id="{11302B00-D9D3-4AD4-9495-8F4F36FAF7F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3340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0" name="Group 300" hidden="1">
              <a:extLst>
                <a:ext uri="{FF2B5EF4-FFF2-40B4-BE49-F238E27FC236}">
                  <a16:creationId xmlns:a16="http://schemas.microsoft.com/office/drawing/2014/main" id="{70A99C83-1CF8-4E7B-A70B-3697ECC83954}"/>
                </a:ext>
              </a:extLst>
            </p:cNvPr>
            <p:cNvGrpSpPr/>
            <p:nvPr userDrawn="1"/>
          </p:nvGrpSpPr>
          <p:grpSpPr>
            <a:xfrm>
              <a:off x="533400" y="3730752"/>
              <a:ext cx="8994648" cy="688848"/>
              <a:chOff x="533400" y="3041904"/>
              <a:chExt cx="8994648" cy="688848"/>
            </a:xfrm>
          </p:grpSpPr>
          <p:sp>
            <p:nvSpPr>
              <p:cNvPr id="25" name="Content block 306" hidden="1">
                <a:extLst>
                  <a:ext uri="{FF2B5EF4-FFF2-40B4-BE49-F238E27FC236}">
                    <a16:creationId xmlns:a16="http://schemas.microsoft.com/office/drawing/2014/main" id="{99371D70-EC21-401F-BE14-03E8B9CF86A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8156448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6" name="Content block 305" hidden="1">
                <a:extLst>
                  <a:ext uri="{FF2B5EF4-FFF2-40B4-BE49-F238E27FC236}">
                    <a16:creationId xmlns:a16="http://schemas.microsoft.com/office/drawing/2014/main" id="{475984C9-39E3-4429-945F-E98552F7E74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6631840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7" name="Content block 304" hidden="1">
                <a:extLst>
                  <a:ext uri="{FF2B5EF4-FFF2-40B4-BE49-F238E27FC236}">
                    <a16:creationId xmlns:a16="http://schemas.microsoft.com/office/drawing/2014/main" id="{15B4BF49-89D3-4632-8B6F-1198FD38FB9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10723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8" name="Content block 303" hidden="1">
                <a:extLst>
                  <a:ext uri="{FF2B5EF4-FFF2-40B4-BE49-F238E27FC236}">
                    <a16:creationId xmlns:a16="http://schemas.microsoft.com/office/drawing/2014/main" id="{72F25142-F6CA-46BA-8B1E-BEEAA14F8D4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8262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9" name="Content block 302" hidden="1">
                <a:extLst>
                  <a:ext uri="{FF2B5EF4-FFF2-40B4-BE49-F238E27FC236}">
                    <a16:creationId xmlns:a16="http://schemas.microsoft.com/office/drawing/2014/main" id="{2C639B51-1A1E-42BD-A276-1205BCAB813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5801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0" name="Content block 301" hidden="1">
                <a:extLst>
                  <a:ext uri="{FF2B5EF4-FFF2-40B4-BE49-F238E27FC236}">
                    <a16:creationId xmlns:a16="http://schemas.microsoft.com/office/drawing/2014/main" id="{339B2FA1-0433-4166-B9EB-77C62DFF6F2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3340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1" name="Group 200" hidden="1">
              <a:extLst>
                <a:ext uri="{FF2B5EF4-FFF2-40B4-BE49-F238E27FC236}">
                  <a16:creationId xmlns:a16="http://schemas.microsoft.com/office/drawing/2014/main" id="{4E8DCD6F-44E5-4A79-98A9-09EA6B8B17AE}"/>
                </a:ext>
              </a:extLst>
            </p:cNvPr>
            <p:cNvGrpSpPr/>
            <p:nvPr userDrawn="1"/>
          </p:nvGrpSpPr>
          <p:grpSpPr>
            <a:xfrm>
              <a:off x="533400" y="2892552"/>
              <a:ext cx="8994648" cy="688848"/>
              <a:chOff x="533400" y="1066800"/>
              <a:chExt cx="8994648" cy="688848"/>
            </a:xfrm>
          </p:grpSpPr>
          <p:sp>
            <p:nvSpPr>
              <p:cNvPr id="19" name="Content block 206" hidden="1">
                <a:extLst>
                  <a:ext uri="{FF2B5EF4-FFF2-40B4-BE49-F238E27FC236}">
                    <a16:creationId xmlns:a16="http://schemas.microsoft.com/office/drawing/2014/main" id="{5B5A9CA5-CDA0-40B5-BC67-6768D3E38F4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8156448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0" name="Content block 205" hidden="1">
                <a:extLst>
                  <a:ext uri="{FF2B5EF4-FFF2-40B4-BE49-F238E27FC236}">
                    <a16:creationId xmlns:a16="http://schemas.microsoft.com/office/drawing/2014/main" id="{A970CBF5-1C99-4F60-A6B8-2359A6FB2ED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6631840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1" name="Content block 204" hidden="1">
                <a:extLst>
                  <a:ext uri="{FF2B5EF4-FFF2-40B4-BE49-F238E27FC236}">
                    <a16:creationId xmlns:a16="http://schemas.microsoft.com/office/drawing/2014/main" id="{B5F75546-D741-419B-B4D8-7A85B5D2E1E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10723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2" name="Content block 203" hidden="1">
                <a:extLst>
                  <a:ext uri="{FF2B5EF4-FFF2-40B4-BE49-F238E27FC236}">
                    <a16:creationId xmlns:a16="http://schemas.microsoft.com/office/drawing/2014/main" id="{161E4ADD-A41E-42AA-B115-763303DD8D6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8262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3" name="Content block 202" hidden="1">
                <a:extLst>
                  <a:ext uri="{FF2B5EF4-FFF2-40B4-BE49-F238E27FC236}">
                    <a16:creationId xmlns:a16="http://schemas.microsoft.com/office/drawing/2014/main" id="{B0457047-0EEF-41BF-9DEE-2080AD526D4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5801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4" name="Content block 201" hidden="1">
                <a:extLst>
                  <a:ext uri="{FF2B5EF4-FFF2-40B4-BE49-F238E27FC236}">
                    <a16:creationId xmlns:a16="http://schemas.microsoft.com/office/drawing/2014/main" id="{6E904FF4-1970-4832-BC35-2D9203774A4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3340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2" name="Group 100" hidden="1">
              <a:extLst>
                <a:ext uri="{FF2B5EF4-FFF2-40B4-BE49-F238E27FC236}">
                  <a16:creationId xmlns:a16="http://schemas.microsoft.com/office/drawing/2014/main" id="{969D7808-BC58-42DB-8155-7C12EC3B1BCC}"/>
                </a:ext>
              </a:extLst>
            </p:cNvPr>
            <p:cNvGrpSpPr/>
            <p:nvPr userDrawn="1"/>
          </p:nvGrpSpPr>
          <p:grpSpPr>
            <a:xfrm>
              <a:off x="533400" y="2054352"/>
              <a:ext cx="8994648" cy="688848"/>
              <a:chOff x="533400" y="2054352"/>
              <a:chExt cx="8994648" cy="688848"/>
            </a:xfrm>
          </p:grpSpPr>
          <p:sp>
            <p:nvSpPr>
              <p:cNvPr id="13" name="Content block 106" hidden="1">
                <a:extLst>
                  <a:ext uri="{FF2B5EF4-FFF2-40B4-BE49-F238E27FC236}">
                    <a16:creationId xmlns:a16="http://schemas.microsoft.com/office/drawing/2014/main" id="{52237CA9-06EF-4DAE-BB83-2A99EF58479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8156448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4" name="Content block 105" hidden="1">
                <a:extLst>
                  <a:ext uri="{FF2B5EF4-FFF2-40B4-BE49-F238E27FC236}">
                    <a16:creationId xmlns:a16="http://schemas.microsoft.com/office/drawing/2014/main" id="{055E8F6B-89B1-4302-81A9-9064E9138DE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gray">
              <a:xfrm>
                <a:off x="6631840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5" name="Content block 104" hidden="1">
                <a:extLst>
                  <a:ext uri="{FF2B5EF4-FFF2-40B4-BE49-F238E27FC236}">
                    <a16:creationId xmlns:a16="http://schemas.microsoft.com/office/drawing/2014/main" id="{961F681E-BDB5-4F66-ABB3-8DF08B1B567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10723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6" name="Content block 103" hidden="1">
                <a:extLst>
                  <a:ext uri="{FF2B5EF4-FFF2-40B4-BE49-F238E27FC236}">
                    <a16:creationId xmlns:a16="http://schemas.microsoft.com/office/drawing/2014/main" id="{2D2FCBBB-368C-4F99-8522-1F2CC373847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8262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7" name="Content block 102" hidden="1">
                <a:extLst>
                  <a:ext uri="{FF2B5EF4-FFF2-40B4-BE49-F238E27FC236}">
                    <a16:creationId xmlns:a16="http://schemas.microsoft.com/office/drawing/2014/main" id="{015C989D-A905-4AEC-8A74-DB5B6AD84D9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5801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8" name="Content block 101" hidden="1">
                <a:extLst>
                  <a:ext uri="{FF2B5EF4-FFF2-40B4-BE49-F238E27FC236}">
                    <a16:creationId xmlns:a16="http://schemas.microsoft.com/office/drawing/2014/main" id="{77E8231D-C6C4-459F-ACAD-E234266FD5E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3340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F7F0AAD-5A00-465C-B25F-CFA1BAD260CA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GB" dirty="0"/>
              <a:t>State-wise Benchmarking</a:t>
            </a:r>
          </a:p>
        </p:txBody>
      </p:sp>
      <p:sp>
        <p:nvSpPr>
          <p:cNvPr id="54" name="Section Header" hidden="1">
            <a:extLst>
              <a:ext uri="{FF2B5EF4-FFF2-40B4-BE49-F238E27FC236}">
                <a16:creationId xmlns:a16="http://schemas.microsoft.com/office/drawing/2014/main" id="{65E1FB4B-1633-48D8-A921-DFAE7517FF1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30351" y="704088"/>
            <a:ext cx="3034379" cy="1371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GB" sz="900" noProof="1">
                <a:solidFill>
                  <a:schemeClr val="tx1"/>
                </a:solidFill>
              </a:rPr>
              <a:t>-1 State-wise Benchmarking</a:t>
            </a:r>
          </a:p>
        </p:txBody>
      </p:sp>
      <p:sp>
        <p:nvSpPr>
          <p:cNvPr id="55" name="Section Footer">
            <a:extLst>
              <a:ext uri="{FF2B5EF4-FFF2-40B4-BE49-F238E27FC236}">
                <a16:creationId xmlns:a16="http://schemas.microsoft.com/office/drawing/2014/main" id="{3BF9C8BD-8575-4ABE-A01D-E63C70A0D7B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GB" sz="1100" noProof="1">
                <a:solidFill>
                  <a:schemeClr val="tx1"/>
                </a:solidFill>
              </a:rPr>
              <a:t>PSTCL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AEAE994-2AA1-4CD7-A90E-35D37A03033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449501" y="7315200"/>
            <a:ext cx="78547" cy="1692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noProof="0" dirty="0">
                <a:solidFill>
                  <a:schemeClr val="tx1"/>
                </a:solidFill>
                <a:latin typeface="+mn-lt"/>
                <a:cs typeface="Arial" pitchFamily="34" charset="0"/>
              </a:rPr>
              <a:t>3</a:t>
            </a:r>
          </a:p>
        </p:txBody>
      </p:sp>
      <p:graphicFrame>
        <p:nvGraphicFramePr>
          <p:cNvPr id="124" name="Table 123">
            <a:extLst>
              <a:ext uri="{FF2B5EF4-FFF2-40B4-BE49-F238E27FC236}">
                <a16:creationId xmlns:a16="http://schemas.microsoft.com/office/drawing/2014/main" id="{0D83C692-9B6C-4FE8-83C6-414C110E5B83}"/>
              </a:ext>
            </a:extLst>
          </p:cNvPr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771827471"/>
              </p:ext>
            </p:extLst>
          </p:nvPr>
        </p:nvGraphicFramePr>
        <p:xfrm>
          <a:off x="3589200" y="1029600"/>
          <a:ext cx="5943600" cy="96316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674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88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640080" marR="0" lvl="0" indent="-640080" algn="l" defTabSz="6400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40080" algn="l"/>
                        </a:tabLst>
                      </a:pPr>
                      <a:r>
                        <a:rPr kumimoji="0" lang="en-GB" sz="1100" b="1" i="0" u="none" strike="noStrike" kern="1200" cap="none" normalizeH="0" baseline="0" noProof="1">
                          <a:ln>
                            <a:noFill/>
                          </a:ln>
                          <a:solidFill>
                            <a:srgbClr val="821A1A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State-wise Benchmarking</a:t>
                      </a:r>
                    </a:p>
                  </a:txBody>
                  <a:tcPr marL="0" marR="0" marT="36576" marB="3657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sq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noProof="1">
                          <a:ln>
                            <a:noFill/>
                          </a:ln>
                          <a:solidFill>
                            <a:srgbClr val="821A1A"/>
                          </a:solidFill>
                          <a:effectLst/>
                          <a:latin typeface="Georgia" pitchFamily="18" charset="0"/>
                        </a:rPr>
                        <a:t>3</a:t>
                      </a:r>
                    </a:p>
                  </a:txBody>
                  <a:tcPr marL="0" marR="0" marT="36576" marB="3657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sq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640080" marR="0" lvl="0" indent="-640080" algn="l" defTabSz="6400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40080" algn="l"/>
                        </a:tabLst>
                      </a:pPr>
                      <a:r>
                        <a:rPr kumimoji="0" lang="en-US" sz="1100" b="0" i="0" u="none" strike="noStrike" kern="1200" cap="none" normalizeH="0" baseline="0" noProof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1 	Comparison of Technical Parameters</a:t>
                      </a:r>
                      <a:endParaRPr kumimoji="0" lang="en-GB" sz="1100" b="0" i="0" u="none" strike="noStrike" kern="1200" cap="none" normalizeH="0" baseline="0" noProof="1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0" marR="0" marT="36576" marB="36576" horzOverflow="overflow">
                    <a:lnL>
                      <a:noFill/>
                    </a:lnL>
                    <a:lnR>
                      <a:noFill/>
                    </a:lnR>
                    <a:lnT w="12700" cap="sq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sq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noProof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4</a:t>
                      </a:r>
                    </a:p>
                  </a:txBody>
                  <a:tcPr marL="0" marR="0" marT="36576" marB="36576" horzOverflow="overflow">
                    <a:lnL>
                      <a:noFill/>
                    </a:lnL>
                    <a:lnR>
                      <a:noFill/>
                    </a:lnR>
                    <a:lnT w="12700" cap="sq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sq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778516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640080" marR="0" lvl="0" indent="-640080" algn="l" defTabSz="6400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40080" algn="l"/>
                        </a:tabLst>
                      </a:pPr>
                      <a:r>
                        <a:rPr kumimoji="0" lang="en-US" sz="1100" b="0" i="0" u="none" strike="noStrike" kern="1200" cap="none" normalizeH="0" baseline="0" noProof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2 	Comparison of Financial parameters</a:t>
                      </a:r>
                      <a:endParaRPr kumimoji="0" lang="en-GB" sz="1100" b="0" i="0" u="none" strike="noStrike" kern="1200" cap="none" normalizeH="0" baseline="0" noProof="1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0" marR="0" marT="36576" marB="36576" horzOverflow="overflow">
                    <a:lnL>
                      <a:noFill/>
                    </a:lnL>
                    <a:lnR>
                      <a:noFill/>
                    </a:lnR>
                    <a:lnT w="12700" cap="sq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sq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noProof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5</a:t>
                      </a:r>
                    </a:p>
                  </a:txBody>
                  <a:tcPr marL="0" marR="0" marT="36576" marB="36576" horzOverflow="overflow">
                    <a:lnL>
                      <a:noFill/>
                    </a:lnL>
                    <a:lnR>
                      <a:noFill/>
                    </a:lnR>
                    <a:lnT w="12700" cap="sq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sq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84293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640080" marR="0" lvl="0" indent="-640080" algn="l" defTabSz="6400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40080" algn="l"/>
                        </a:tabLst>
                      </a:pPr>
                      <a:r>
                        <a:rPr kumimoji="0" lang="en-US" sz="1100" b="0" i="0" u="none" strike="noStrike" kern="1200" cap="none" normalizeH="0" baseline="0" noProof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3 	Best Practices in Transmission</a:t>
                      </a:r>
                      <a:endParaRPr kumimoji="0" lang="en-GB" sz="1100" b="0" i="0" u="none" strike="noStrike" kern="1200" cap="none" normalizeH="0" baseline="0" noProof="1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0" marR="0" marT="36576" marB="36576" horzOverflow="overflow">
                    <a:lnL>
                      <a:noFill/>
                    </a:lnL>
                    <a:lnR>
                      <a:noFill/>
                    </a:lnR>
                    <a:lnT w="12700" cap="sq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noProof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9</a:t>
                      </a:r>
                    </a:p>
                  </a:txBody>
                  <a:tcPr marL="0" marR="0" marT="36576" marB="36576" horzOverflow="overflow">
                    <a:lnL>
                      <a:noFill/>
                    </a:lnL>
                    <a:lnR>
                      <a:noFill/>
                    </a:lnR>
                    <a:lnT w="12700" cap="sq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644156"/>
                  </a:ext>
                </a:extLst>
              </a:tr>
            </a:tbl>
          </a:graphicData>
        </a:graphic>
      </p:graphicFrame>
      <p:sp>
        <p:nvSpPr>
          <p:cNvPr id="81" name="TextBox 80">
            <a:hlinkClick r:id="rId18" action="ppaction://hlinksldjump"/>
            <a:extLst>
              <a:ext uri="{FF2B5EF4-FFF2-40B4-BE49-F238E27FC236}">
                <a16:creationId xmlns:a16="http://schemas.microsoft.com/office/drawing/2014/main" id="{498DDC22-33E5-41FF-A640-533DA9DE9BE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589200" y="1093100"/>
            <a:ext cx="59436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  <p:txBody>
          <a:bodyPr vert="horz" wrap="square" lIns="0" tIns="0" rIns="0" bIns="0" rtlCol="0">
            <a:spAutoFit/>
          </a:bodyPr>
          <a:lstStyle/>
          <a:p>
            <a:r>
              <a:rPr lang="en-GB" noProof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</a:t>
            </a:r>
            <a:endParaRPr lang="en-GB" noProof="0" dirty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82" name="TextBox 81">
            <a:hlinkClick r:id="rId18" action="ppaction://hlinksldjump"/>
            <a:extLst>
              <a:ext uri="{FF2B5EF4-FFF2-40B4-BE49-F238E27FC236}">
                <a16:creationId xmlns:a16="http://schemas.microsoft.com/office/drawing/2014/main" id="{CA9A9717-2B09-40CD-9760-D7ABB2F3DF85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589200" y="1093100"/>
            <a:ext cx="59436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  <p:txBody>
          <a:bodyPr vert="horz" wrap="square" lIns="0" tIns="0" rIns="0" bIns="0" rtlCol="0">
            <a:spAutoFit/>
          </a:bodyPr>
          <a:lstStyle/>
          <a:p>
            <a:r>
              <a:rPr lang="en-GB" noProof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</a:t>
            </a:r>
            <a:endParaRPr lang="en-GB" noProof="0" dirty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83" name="TextBox 82">
            <a:hlinkClick r:id="rId19" action="ppaction://hlinksldjump"/>
            <a:extLst>
              <a:ext uri="{FF2B5EF4-FFF2-40B4-BE49-F238E27FC236}">
                <a16:creationId xmlns:a16="http://schemas.microsoft.com/office/drawing/2014/main" id="{97417759-5F68-4A55-8AD0-03C0D6DC72F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589200" y="1333892"/>
            <a:ext cx="59436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  <p:txBody>
          <a:bodyPr vert="horz" wrap="square" lIns="0" tIns="0" rIns="0" bIns="0" rtlCol="0">
            <a:spAutoFit/>
          </a:bodyPr>
          <a:lstStyle/>
          <a:p>
            <a:r>
              <a:rPr lang="en-GB" noProof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</a:t>
            </a:r>
            <a:endParaRPr lang="en-GB" noProof="0" dirty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84" name="TextBox 83">
            <a:hlinkClick r:id="rId19" action="ppaction://hlinksldjump"/>
            <a:extLst>
              <a:ext uri="{FF2B5EF4-FFF2-40B4-BE49-F238E27FC236}">
                <a16:creationId xmlns:a16="http://schemas.microsoft.com/office/drawing/2014/main" id="{075066B5-E461-4E56-8C81-5AB6BCD1C18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589200" y="1333892"/>
            <a:ext cx="59436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  <p:txBody>
          <a:bodyPr vert="horz" wrap="square" lIns="0" tIns="0" rIns="0" bIns="0" rtlCol="0">
            <a:spAutoFit/>
          </a:bodyPr>
          <a:lstStyle/>
          <a:p>
            <a:r>
              <a:rPr lang="en-GB" noProof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</a:t>
            </a:r>
            <a:endParaRPr lang="en-GB" noProof="0" dirty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85" name="TextBox 84">
            <a:hlinkClick r:id="rId20" action="ppaction://hlinksldjump"/>
            <a:extLst>
              <a:ext uri="{FF2B5EF4-FFF2-40B4-BE49-F238E27FC236}">
                <a16:creationId xmlns:a16="http://schemas.microsoft.com/office/drawing/2014/main" id="{2BC76035-F458-42C4-9718-F218BD9D68E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589200" y="1574684"/>
            <a:ext cx="59436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  <p:txBody>
          <a:bodyPr vert="horz" wrap="square" lIns="0" tIns="0" rIns="0" bIns="0" rtlCol="0">
            <a:spAutoFit/>
          </a:bodyPr>
          <a:lstStyle/>
          <a:p>
            <a:r>
              <a:rPr lang="en-GB" noProof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</a:t>
            </a:r>
            <a:endParaRPr lang="en-GB" noProof="0" dirty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86" name="TextBox 85">
            <a:hlinkClick r:id="rId20" action="ppaction://hlinksldjump"/>
            <a:extLst>
              <a:ext uri="{FF2B5EF4-FFF2-40B4-BE49-F238E27FC236}">
                <a16:creationId xmlns:a16="http://schemas.microsoft.com/office/drawing/2014/main" id="{F5548D37-502A-400C-A8E8-FE269F7F3609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3589200" y="1574684"/>
            <a:ext cx="59436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  <p:txBody>
          <a:bodyPr vert="horz" wrap="square" lIns="0" tIns="0" rIns="0" bIns="0" rtlCol="0">
            <a:spAutoFit/>
          </a:bodyPr>
          <a:lstStyle/>
          <a:p>
            <a:r>
              <a:rPr lang="en-GB" noProof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</a:t>
            </a:r>
            <a:endParaRPr lang="en-GB" noProof="0" dirty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89" name="TextBox 88">
            <a:hlinkClick r:id="rId21" action="ppaction://hlinksldjump"/>
            <a:extLst>
              <a:ext uri="{FF2B5EF4-FFF2-40B4-BE49-F238E27FC236}">
                <a16:creationId xmlns:a16="http://schemas.microsoft.com/office/drawing/2014/main" id="{A3CBAF60-FF39-4917-8E4B-E8F8C6F13DFB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3589200" y="1815476"/>
            <a:ext cx="59436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  <p:txBody>
          <a:bodyPr vert="horz" wrap="square" lIns="0" tIns="0" rIns="0" bIns="0" rtlCol="0">
            <a:spAutoFit/>
          </a:bodyPr>
          <a:lstStyle/>
          <a:p>
            <a:r>
              <a:rPr lang="en-GB" noProof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</a:t>
            </a:r>
            <a:endParaRPr lang="en-GB" noProof="0" dirty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90" name="TextBox 89">
            <a:hlinkClick r:id="rId21" action="ppaction://hlinksldjump"/>
            <a:extLst>
              <a:ext uri="{FF2B5EF4-FFF2-40B4-BE49-F238E27FC236}">
                <a16:creationId xmlns:a16="http://schemas.microsoft.com/office/drawing/2014/main" id="{177B1F33-C5A6-4490-874E-F25FF3CEC071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3589200" y="1815476"/>
            <a:ext cx="59436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  <p:txBody>
          <a:bodyPr vert="horz" wrap="square" lIns="0" tIns="0" rIns="0" bIns="0" rtlCol="0">
            <a:spAutoFit/>
          </a:bodyPr>
          <a:lstStyle/>
          <a:p>
            <a:r>
              <a:rPr lang="en-GB" noProof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 </a:t>
            </a:r>
            <a:endParaRPr lang="en-GB" noProof="0" dirty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32" name="325">
            <a:hlinkClick r:id="rId22" action="ppaction://hlinksldjump"/>
            <a:extLst>
              <a:ext uri="{FF2B5EF4-FFF2-40B4-BE49-F238E27FC236}">
                <a16:creationId xmlns:a16="http://schemas.microsoft.com/office/drawing/2014/main" id="{26669BD9-DDB7-46AD-BDF5-1AF45659B136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9051839" y="704088"/>
            <a:ext cx="468975" cy="123111"/>
          </a:xfrm>
          <a:prstGeom prst="rect">
            <a:avLst/>
          </a:prstGeom>
          <a:noFill/>
          <a:ln>
            <a:noFill/>
          </a:ln>
        </p:spPr>
        <p:txBody>
          <a:bodyPr wrap="none" lIns="27432" tIns="0" rIns="27432" bIns="0" rtlCol="0">
            <a:spAutoFit/>
          </a:bodyPr>
          <a:lstStyle/>
          <a:p>
            <a:r>
              <a:rPr lang="en-GB" sz="800" noProof="1">
                <a:solidFill>
                  <a:schemeClr val="tx1"/>
                </a:solidFill>
                <a:latin typeface="+mn-lt"/>
                <a:cs typeface="Arial" pitchFamily="34" charset="0"/>
              </a:rPr>
              <a:t>Contents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7603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id" hidden="1"/>
          <p:cNvGrpSpPr/>
          <p:nvPr>
            <p:custDataLst>
              <p:tags r:id="rId2"/>
            </p:custDataLst>
          </p:nvPr>
        </p:nvGrpSpPr>
        <p:grpSpPr>
          <a:xfrm>
            <a:off x="530352" y="612648"/>
            <a:ext cx="8997696" cy="6848856"/>
            <a:chOff x="530352" y="612648"/>
            <a:chExt cx="8997696" cy="6848856"/>
          </a:xfrm>
        </p:grpSpPr>
        <p:grpSp>
          <p:nvGrpSpPr>
            <p:cNvPr id="5" name="Group 4" hidden="1"/>
            <p:cNvGrpSpPr/>
            <p:nvPr userDrawn="1"/>
          </p:nvGrpSpPr>
          <p:grpSpPr>
            <a:xfrm>
              <a:off x="530352" y="7159752"/>
              <a:ext cx="8997696" cy="301752"/>
              <a:chOff x="530352" y="7159752"/>
              <a:chExt cx="8997696" cy="301752"/>
            </a:xfrm>
          </p:grpSpPr>
          <p:sp>
            <p:nvSpPr>
              <p:cNvPr id="52" name="Footer block" hidden="1"/>
              <p:cNvSpPr>
                <a:spLocks noChangeArrowheads="1"/>
              </p:cNvSpPr>
              <p:nvPr/>
            </p:nvSpPr>
            <p:spPr bwMode="gray">
              <a:xfrm>
                <a:off x="6629400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3" name="Footer block" hidden="1"/>
              <p:cNvSpPr>
                <a:spLocks noChangeArrowheads="1"/>
              </p:cNvSpPr>
              <p:nvPr/>
            </p:nvSpPr>
            <p:spPr bwMode="gray">
              <a:xfrm>
                <a:off x="3584448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4" name="Footer block" hidden="1"/>
              <p:cNvSpPr>
                <a:spLocks noChangeArrowheads="1"/>
              </p:cNvSpPr>
              <p:nvPr/>
            </p:nvSpPr>
            <p:spPr bwMode="gray">
              <a:xfrm>
                <a:off x="530352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6" name="Group 5" hidden="1"/>
            <p:cNvGrpSpPr/>
            <p:nvPr userDrawn="1"/>
          </p:nvGrpSpPr>
          <p:grpSpPr>
            <a:xfrm>
              <a:off x="530352" y="1066800"/>
              <a:ext cx="8997696" cy="835152"/>
              <a:chOff x="530352" y="1066800"/>
              <a:chExt cx="8997696" cy="835152"/>
            </a:xfrm>
          </p:grpSpPr>
          <p:sp>
            <p:nvSpPr>
              <p:cNvPr id="50" name="Title block" hidden="1"/>
              <p:cNvSpPr>
                <a:spLocks noChangeArrowheads="1"/>
              </p:cNvSpPr>
              <p:nvPr userDrawn="1"/>
            </p:nvSpPr>
            <p:spPr bwMode="gray">
              <a:xfrm>
                <a:off x="5102352" y="1066800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1" name="Title block" hidden="1"/>
              <p:cNvSpPr>
                <a:spLocks noChangeArrowheads="1"/>
              </p:cNvSpPr>
              <p:nvPr/>
            </p:nvSpPr>
            <p:spPr bwMode="gray">
              <a:xfrm>
                <a:off x="530352" y="1069848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sp>
          <p:nvSpPr>
            <p:cNvPr id="7" name="Header block" hidden="1"/>
            <p:cNvSpPr>
              <a:spLocks noChangeArrowheads="1"/>
            </p:cNvSpPr>
            <p:nvPr userDrawn="1"/>
          </p:nvSpPr>
          <p:spPr bwMode="gray">
            <a:xfrm>
              <a:off x="530352" y="612648"/>
              <a:ext cx="8988552" cy="228600"/>
            </a:xfrm>
            <a:prstGeom prst="rect">
              <a:avLst/>
            </a:prstGeom>
            <a:solidFill>
              <a:srgbClr val="CCFFFF">
                <a:alpha val="25000"/>
              </a:srgbClr>
            </a:solidFill>
            <a:ln w="6350" cap="rnd">
              <a:solidFill>
                <a:srgbClr val="CCFFFF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 defTabSz="801688">
                <a:buSzPct val="90000"/>
                <a:defRPr/>
              </a:pPr>
              <a:endParaRPr lang="en-GB" sz="1400" dirty="0">
                <a:solidFill>
                  <a:schemeClr val="folHlink"/>
                </a:solidFill>
                <a:cs typeface="Arial" charset="0"/>
              </a:endParaRPr>
            </a:p>
          </p:txBody>
        </p:sp>
        <p:grpSp>
          <p:nvGrpSpPr>
            <p:cNvPr id="8" name="Group 600" hidden="1"/>
            <p:cNvGrpSpPr/>
            <p:nvPr userDrawn="1"/>
          </p:nvGrpSpPr>
          <p:grpSpPr>
            <a:xfrm>
              <a:off x="533400" y="6245352"/>
              <a:ext cx="8994648" cy="688848"/>
              <a:chOff x="533400" y="6013704"/>
              <a:chExt cx="8994648" cy="688848"/>
            </a:xfrm>
          </p:grpSpPr>
          <p:sp>
            <p:nvSpPr>
              <p:cNvPr id="44" name="Content block 6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5" name="Content block 6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6" name="Content block 604" hidden="1"/>
              <p:cNvSpPr>
                <a:spLocks noChangeArrowheads="1"/>
              </p:cNvSpPr>
              <p:nvPr/>
            </p:nvSpPr>
            <p:spPr bwMode="gray">
              <a:xfrm>
                <a:off x="510723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7" name="Content block 603" hidden="1"/>
              <p:cNvSpPr>
                <a:spLocks noChangeArrowheads="1"/>
              </p:cNvSpPr>
              <p:nvPr/>
            </p:nvSpPr>
            <p:spPr bwMode="gray">
              <a:xfrm>
                <a:off x="358262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8" name="Content block 602" hidden="1"/>
              <p:cNvSpPr>
                <a:spLocks noChangeArrowheads="1"/>
              </p:cNvSpPr>
              <p:nvPr/>
            </p:nvSpPr>
            <p:spPr bwMode="gray">
              <a:xfrm>
                <a:off x="205801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9" name="Content block 601" hidden="1"/>
              <p:cNvSpPr>
                <a:spLocks noChangeArrowheads="1"/>
              </p:cNvSpPr>
              <p:nvPr/>
            </p:nvSpPr>
            <p:spPr bwMode="gray">
              <a:xfrm>
                <a:off x="53340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9" name="Group 500" hidden="1"/>
            <p:cNvGrpSpPr/>
            <p:nvPr userDrawn="1"/>
          </p:nvGrpSpPr>
          <p:grpSpPr>
            <a:xfrm>
              <a:off x="533400" y="5407152"/>
              <a:ext cx="8994648" cy="688848"/>
              <a:chOff x="533400" y="5026152"/>
              <a:chExt cx="8994648" cy="688848"/>
            </a:xfrm>
          </p:grpSpPr>
          <p:sp>
            <p:nvSpPr>
              <p:cNvPr id="38" name="Content block 5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9" name="Content block 5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0" name="Content block 504" hidden="1"/>
              <p:cNvSpPr>
                <a:spLocks noChangeArrowheads="1"/>
              </p:cNvSpPr>
              <p:nvPr/>
            </p:nvSpPr>
            <p:spPr bwMode="gray">
              <a:xfrm>
                <a:off x="510723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1" name="Content block 503" hidden="1"/>
              <p:cNvSpPr>
                <a:spLocks noChangeArrowheads="1"/>
              </p:cNvSpPr>
              <p:nvPr/>
            </p:nvSpPr>
            <p:spPr bwMode="gray">
              <a:xfrm>
                <a:off x="358262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2" name="Content block 502" hidden="1"/>
              <p:cNvSpPr>
                <a:spLocks noChangeArrowheads="1"/>
              </p:cNvSpPr>
              <p:nvPr/>
            </p:nvSpPr>
            <p:spPr bwMode="gray">
              <a:xfrm>
                <a:off x="205801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3" name="Content block 501" hidden="1"/>
              <p:cNvSpPr>
                <a:spLocks noChangeArrowheads="1"/>
              </p:cNvSpPr>
              <p:nvPr/>
            </p:nvSpPr>
            <p:spPr bwMode="gray">
              <a:xfrm>
                <a:off x="53340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0" name="Group 400" hidden="1"/>
            <p:cNvGrpSpPr/>
            <p:nvPr userDrawn="1"/>
          </p:nvGrpSpPr>
          <p:grpSpPr>
            <a:xfrm>
              <a:off x="533400" y="4568952"/>
              <a:ext cx="8994648" cy="688848"/>
              <a:chOff x="533400" y="4038600"/>
              <a:chExt cx="8994648" cy="688848"/>
            </a:xfrm>
          </p:grpSpPr>
          <p:sp>
            <p:nvSpPr>
              <p:cNvPr id="32" name="Content block 4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3" name="Content block 4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4" name="Content block 404" hidden="1"/>
              <p:cNvSpPr>
                <a:spLocks noChangeArrowheads="1"/>
              </p:cNvSpPr>
              <p:nvPr/>
            </p:nvSpPr>
            <p:spPr bwMode="gray">
              <a:xfrm>
                <a:off x="510723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5" name="Content block 403" hidden="1"/>
              <p:cNvSpPr>
                <a:spLocks noChangeArrowheads="1"/>
              </p:cNvSpPr>
              <p:nvPr/>
            </p:nvSpPr>
            <p:spPr bwMode="gray">
              <a:xfrm>
                <a:off x="358262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6" name="Content block 402" hidden="1"/>
              <p:cNvSpPr>
                <a:spLocks noChangeArrowheads="1"/>
              </p:cNvSpPr>
              <p:nvPr/>
            </p:nvSpPr>
            <p:spPr bwMode="gray">
              <a:xfrm>
                <a:off x="205801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7" name="Content block 401" hidden="1"/>
              <p:cNvSpPr>
                <a:spLocks noChangeArrowheads="1"/>
              </p:cNvSpPr>
              <p:nvPr/>
            </p:nvSpPr>
            <p:spPr bwMode="gray">
              <a:xfrm>
                <a:off x="53340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1" name="Group 300" hidden="1"/>
            <p:cNvGrpSpPr/>
            <p:nvPr userDrawn="1"/>
          </p:nvGrpSpPr>
          <p:grpSpPr>
            <a:xfrm>
              <a:off x="533400" y="3730752"/>
              <a:ext cx="8994648" cy="688848"/>
              <a:chOff x="533400" y="3041904"/>
              <a:chExt cx="8994648" cy="688848"/>
            </a:xfrm>
          </p:grpSpPr>
          <p:sp>
            <p:nvSpPr>
              <p:cNvPr id="26" name="Content block 3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7" name="Content block 3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8" name="Content block 304" hidden="1"/>
              <p:cNvSpPr>
                <a:spLocks noChangeArrowheads="1"/>
              </p:cNvSpPr>
              <p:nvPr/>
            </p:nvSpPr>
            <p:spPr bwMode="gray">
              <a:xfrm>
                <a:off x="510723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9" name="Content block 303" hidden="1"/>
              <p:cNvSpPr>
                <a:spLocks noChangeArrowheads="1"/>
              </p:cNvSpPr>
              <p:nvPr/>
            </p:nvSpPr>
            <p:spPr bwMode="gray">
              <a:xfrm>
                <a:off x="358262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0" name="Content block 302" hidden="1"/>
              <p:cNvSpPr>
                <a:spLocks noChangeArrowheads="1"/>
              </p:cNvSpPr>
              <p:nvPr/>
            </p:nvSpPr>
            <p:spPr bwMode="gray">
              <a:xfrm>
                <a:off x="205801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1" name="Content block 301" hidden="1"/>
              <p:cNvSpPr>
                <a:spLocks noChangeArrowheads="1"/>
              </p:cNvSpPr>
              <p:nvPr/>
            </p:nvSpPr>
            <p:spPr bwMode="gray">
              <a:xfrm>
                <a:off x="53340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2" name="Group 200" hidden="1"/>
            <p:cNvGrpSpPr/>
            <p:nvPr userDrawn="1"/>
          </p:nvGrpSpPr>
          <p:grpSpPr>
            <a:xfrm>
              <a:off x="533400" y="2892552"/>
              <a:ext cx="8994648" cy="688848"/>
              <a:chOff x="533400" y="1066800"/>
              <a:chExt cx="8994648" cy="688848"/>
            </a:xfrm>
          </p:grpSpPr>
          <p:sp>
            <p:nvSpPr>
              <p:cNvPr id="20" name="Content block 2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1" name="Content block 2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2" name="Content block 204" hidden="1"/>
              <p:cNvSpPr>
                <a:spLocks noChangeArrowheads="1"/>
              </p:cNvSpPr>
              <p:nvPr/>
            </p:nvSpPr>
            <p:spPr bwMode="gray">
              <a:xfrm>
                <a:off x="510723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3" name="Content block 203" hidden="1"/>
              <p:cNvSpPr>
                <a:spLocks noChangeArrowheads="1"/>
              </p:cNvSpPr>
              <p:nvPr/>
            </p:nvSpPr>
            <p:spPr bwMode="gray">
              <a:xfrm>
                <a:off x="358262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4" name="Content block 202" hidden="1"/>
              <p:cNvSpPr>
                <a:spLocks noChangeArrowheads="1"/>
              </p:cNvSpPr>
              <p:nvPr/>
            </p:nvSpPr>
            <p:spPr bwMode="gray">
              <a:xfrm>
                <a:off x="205801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5" name="Content block 201" hidden="1"/>
              <p:cNvSpPr>
                <a:spLocks noChangeArrowheads="1"/>
              </p:cNvSpPr>
              <p:nvPr/>
            </p:nvSpPr>
            <p:spPr bwMode="gray">
              <a:xfrm>
                <a:off x="53340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3" name="Group 100" hidden="1"/>
            <p:cNvGrpSpPr/>
            <p:nvPr userDrawn="1"/>
          </p:nvGrpSpPr>
          <p:grpSpPr>
            <a:xfrm>
              <a:off x="533400" y="2054352"/>
              <a:ext cx="8994648" cy="688848"/>
              <a:chOff x="533400" y="2054352"/>
              <a:chExt cx="8994648" cy="688848"/>
            </a:xfrm>
          </p:grpSpPr>
          <p:sp>
            <p:nvSpPr>
              <p:cNvPr id="14" name="Content block 1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5" name="Content block 1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6" name="Content block 104" hidden="1"/>
              <p:cNvSpPr>
                <a:spLocks noChangeArrowheads="1"/>
              </p:cNvSpPr>
              <p:nvPr/>
            </p:nvSpPr>
            <p:spPr bwMode="gray">
              <a:xfrm>
                <a:off x="510723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7" name="Content block 103" hidden="1"/>
              <p:cNvSpPr>
                <a:spLocks noChangeArrowheads="1"/>
              </p:cNvSpPr>
              <p:nvPr/>
            </p:nvSpPr>
            <p:spPr bwMode="gray">
              <a:xfrm>
                <a:off x="358262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8" name="Content block 102" hidden="1"/>
              <p:cNvSpPr>
                <a:spLocks noChangeArrowheads="1"/>
              </p:cNvSpPr>
              <p:nvPr/>
            </p:nvSpPr>
            <p:spPr bwMode="gray">
              <a:xfrm>
                <a:off x="205801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9" name="Content block 101" hidden="1"/>
              <p:cNvSpPr>
                <a:spLocks noChangeArrowheads="1"/>
              </p:cNvSpPr>
              <p:nvPr/>
            </p:nvSpPr>
            <p:spPr bwMode="gray">
              <a:xfrm>
                <a:off x="53340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</p:grpSp>
      <p:graphicFrame>
        <p:nvGraphicFramePr>
          <p:cNvPr id="60" name="Content Placeholder 59"/>
          <p:cNvGraphicFramePr>
            <a:graphicFrameLocks noGrp="1"/>
          </p:cNvGraphicFramePr>
          <p:nvPr>
            <p:ph sz="quarter" idx="24"/>
            <p:extLst>
              <p:ext uri="{D42A27DB-BD31-4B8C-83A1-F6EECF244321}">
                <p14:modId xmlns:p14="http://schemas.microsoft.com/office/powerpoint/2010/main" val="1740945531"/>
              </p:ext>
            </p:extLst>
          </p:nvPr>
        </p:nvGraphicFramePr>
        <p:xfrm>
          <a:off x="530225" y="2212258"/>
          <a:ext cx="8997823" cy="21324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Comparison of Technical Parameters (FY 2017-18)</a:t>
            </a:r>
          </a:p>
        </p:txBody>
      </p:sp>
      <p:sp>
        <p:nvSpPr>
          <p:cNvPr id="55" name="Section Header"/>
          <p:cNvSpPr txBox="1"/>
          <p:nvPr>
            <p:custDataLst>
              <p:tags r:id="rId3"/>
            </p:custDataLst>
          </p:nvPr>
        </p:nvSpPr>
        <p:spPr>
          <a:xfrm>
            <a:off x="530351" y="704088"/>
            <a:ext cx="3034379" cy="1371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GB" sz="900" noProof="1">
                <a:solidFill>
                  <a:schemeClr val="tx1"/>
                </a:solidFill>
              </a:rPr>
              <a:t>1 Comparison of Technical Parameters</a:t>
            </a:r>
          </a:p>
        </p:txBody>
      </p:sp>
      <p:sp>
        <p:nvSpPr>
          <p:cNvPr id="56" name="Section Footer"/>
          <p:cNvSpPr txBox="1"/>
          <p:nvPr>
            <p:custDataLst>
              <p:tags r:id="rId4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GB" sz="1100" noProof="1">
                <a:solidFill>
                  <a:schemeClr val="tx1"/>
                </a:solidFill>
              </a:rPr>
              <a:t>PSTCL</a:t>
            </a:r>
          </a:p>
        </p:txBody>
      </p:sp>
      <p:sp>
        <p:nvSpPr>
          <p:cNvPr id="57" name="TextBox 56"/>
          <p:cNvSpPr txBox="1"/>
          <p:nvPr>
            <p:custDataLst>
              <p:tags r:id="rId5"/>
            </p:custDataLst>
          </p:nvPr>
        </p:nvSpPr>
        <p:spPr>
          <a:xfrm>
            <a:off x="9449501" y="7315200"/>
            <a:ext cx="78547" cy="1692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noProof="0">
                <a:solidFill>
                  <a:schemeClr val="tx1"/>
                </a:solidFill>
                <a:latin typeface="+mn-lt"/>
                <a:cs typeface="Arial" pitchFamily="34" charset="0"/>
              </a:rPr>
              <a:t>4</a:t>
            </a:r>
            <a:endParaRPr lang="en-GB" noProof="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3124200" y="1953470"/>
            <a:ext cx="3354630" cy="304800"/>
          </a:xfrm>
          <a:prstGeom prst="rect">
            <a:avLst/>
          </a:prstGeom>
          <a:noFill/>
          <a:ln w="6350">
            <a:noFill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GB" sz="1400" b="1" i="1" dirty="0">
                <a:latin typeface="+mj-lt"/>
              </a:rPr>
              <a:t>Transmission Losses</a:t>
            </a:r>
          </a:p>
        </p:txBody>
      </p:sp>
      <p:sp>
        <p:nvSpPr>
          <p:cNvPr id="62" name="Rectangle 61"/>
          <p:cNvSpPr/>
          <p:nvPr/>
        </p:nvSpPr>
        <p:spPr>
          <a:xfrm>
            <a:off x="3394911" y="4141487"/>
            <a:ext cx="3354630" cy="304800"/>
          </a:xfrm>
          <a:prstGeom prst="rect">
            <a:avLst/>
          </a:prstGeom>
          <a:noFill/>
          <a:ln w="6350">
            <a:noFill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GB" sz="1400" b="1" i="1" dirty="0">
                <a:latin typeface="+mj-lt"/>
              </a:rPr>
              <a:t>Transmission Availability Factor</a:t>
            </a:r>
          </a:p>
        </p:txBody>
      </p:sp>
      <p:graphicFrame>
        <p:nvGraphicFramePr>
          <p:cNvPr id="63" name="Content Placeholder 5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0211343"/>
              </p:ext>
            </p:extLst>
          </p:nvPr>
        </p:nvGraphicFramePr>
        <p:xfrm>
          <a:off x="428248" y="4446287"/>
          <a:ext cx="9090656" cy="2105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71" name="Rectangle 70"/>
          <p:cNvSpPr/>
          <p:nvPr>
            <p:custDataLst>
              <p:tags r:id="rId6"/>
            </p:custDataLst>
          </p:nvPr>
        </p:nvSpPr>
        <p:spPr>
          <a:xfrm>
            <a:off x="455126" y="6449822"/>
            <a:ext cx="9063778" cy="609737"/>
          </a:xfrm>
          <a:prstGeom prst="rect">
            <a:avLst/>
          </a:prstGeom>
          <a:noFill/>
          <a:ln w="6350"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latin typeface="+mj-lt"/>
              </a:rPr>
              <a:t>* Latest true-up figures are available for FY 2016-17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latin typeface="+mj-lt"/>
              </a:rPr>
              <a:t>#Latest trued up figure of line losses for TANTRANSCO is 4.11% for FY 2015-16. Latest trued up figure of Transmission availability for TANTRANSCO is 98.85% for FY 2015-16.</a:t>
            </a:r>
          </a:p>
        </p:txBody>
      </p:sp>
      <p:sp>
        <p:nvSpPr>
          <p:cNvPr id="136" name="TextBox 135"/>
          <p:cNvSpPr txBox="1"/>
          <p:nvPr>
            <p:custDataLst>
              <p:tags r:id="rId7"/>
            </p:custDataLst>
          </p:nvPr>
        </p:nvSpPr>
        <p:spPr>
          <a:xfrm>
            <a:off x="976484" y="7399838"/>
            <a:ext cx="2489464" cy="238527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57150" rIns="0" bIns="57150" rtlCol="0">
            <a:spAutoFit/>
          </a:bodyPr>
          <a:lstStyle/>
          <a:p>
            <a:r>
              <a:rPr lang="en-GB" sz="800" noProof="0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Source: Tariff orders and websites of the State Utilities</a:t>
            </a:r>
          </a:p>
        </p:txBody>
      </p:sp>
      <p:sp>
        <p:nvSpPr>
          <p:cNvPr id="108" name="325">
            <a:hlinkClick r:id="rId12" action="ppaction://hlinksldjump"/>
            <a:extLst>
              <a:ext uri="{FF2B5EF4-FFF2-40B4-BE49-F238E27FC236}">
                <a16:creationId xmlns:a16="http://schemas.microsoft.com/office/drawing/2014/main" id="{FAE15FD6-5F82-41F0-8441-153BB505896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051839" y="704088"/>
            <a:ext cx="468975" cy="123111"/>
          </a:xfrm>
          <a:prstGeom prst="rect">
            <a:avLst/>
          </a:prstGeom>
          <a:noFill/>
          <a:ln>
            <a:noFill/>
          </a:ln>
        </p:spPr>
        <p:txBody>
          <a:bodyPr wrap="none" lIns="27432" tIns="0" rIns="27432" bIns="0" rtlCol="0">
            <a:spAutoFit/>
          </a:bodyPr>
          <a:lstStyle/>
          <a:p>
            <a:r>
              <a:rPr lang="en-GB" sz="800" noProof="1">
                <a:solidFill>
                  <a:schemeClr val="tx1"/>
                </a:solidFill>
                <a:latin typeface="+mn-lt"/>
                <a:cs typeface="Arial" pitchFamily="34" charset="0"/>
              </a:rPr>
              <a:t>Contents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536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id" hidden="1"/>
          <p:cNvGrpSpPr/>
          <p:nvPr>
            <p:custDataLst>
              <p:tags r:id="rId2"/>
            </p:custDataLst>
          </p:nvPr>
        </p:nvGrpSpPr>
        <p:grpSpPr>
          <a:xfrm>
            <a:off x="530352" y="612648"/>
            <a:ext cx="8997696" cy="6848856"/>
            <a:chOff x="530352" y="612648"/>
            <a:chExt cx="8997696" cy="6848856"/>
          </a:xfrm>
        </p:grpSpPr>
        <p:grpSp>
          <p:nvGrpSpPr>
            <p:cNvPr id="5" name="Group 4" hidden="1"/>
            <p:cNvGrpSpPr/>
            <p:nvPr userDrawn="1"/>
          </p:nvGrpSpPr>
          <p:grpSpPr>
            <a:xfrm>
              <a:off x="530352" y="7159752"/>
              <a:ext cx="8997696" cy="301752"/>
              <a:chOff x="530352" y="7159752"/>
              <a:chExt cx="8997696" cy="301752"/>
            </a:xfrm>
          </p:grpSpPr>
          <p:sp>
            <p:nvSpPr>
              <p:cNvPr id="52" name="Footer block" hidden="1"/>
              <p:cNvSpPr>
                <a:spLocks noChangeArrowheads="1"/>
              </p:cNvSpPr>
              <p:nvPr/>
            </p:nvSpPr>
            <p:spPr bwMode="gray">
              <a:xfrm>
                <a:off x="6629400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3" name="Footer block" hidden="1"/>
              <p:cNvSpPr>
                <a:spLocks noChangeArrowheads="1"/>
              </p:cNvSpPr>
              <p:nvPr/>
            </p:nvSpPr>
            <p:spPr bwMode="gray">
              <a:xfrm>
                <a:off x="3584448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4" name="Footer block" hidden="1"/>
              <p:cNvSpPr>
                <a:spLocks noChangeArrowheads="1"/>
              </p:cNvSpPr>
              <p:nvPr/>
            </p:nvSpPr>
            <p:spPr bwMode="gray">
              <a:xfrm>
                <a:off x="530352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6" name="Group 5" hidden="1"/>
            <p:cNvGrpSpPr/>
            <p:nvPr userDrawn="1"/>
          </p:nvGrpSpPr>
          <p:grpSpPr>
            <a:xfrm>
              <a:off x="530352" y="1066800"/>
              <a:ext cx="8997696" cy="835152"/>
              <a:chOff x="530352" y="1066800"/>
              <a:chExt cx="8997696" cy="835152"/>
            </a:xfrm>
          </p:grpSpPr>
          <p:sp>
            <p:nvSpPr>
              <p:cNvPr id="50" name="Title block" hidden="1"/>
              <p:cNvSpPr>
                <a:spLocks noChangeArrowheads="1"/>
              </p:cNvSpPr>
              <p:nvPr userDrawn="1"/>
            </p:nvSpPr>
            <p:spPr bwMode="gray">
              <a:xfrm>
                <a:off x="5102352" y="1066800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1" name="Title block" hidden="1"/>
              <p:cNvSpPr>
                <a:spLocks noChangeArrowheads="1"/>
              </p:cNvSpPr>
              <p:nvPr/>
            </p:nvSpPr>
            <p:spPr bwMode="gray">
              <a:xfrm>
                <a:off x="530352" y="1069848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sp>
          <p:nvSpPr>
            <p:cNvPr id="7" name="Header block" hidden="1"/>
            <p:cNvSpPr>
              <a:spLocks noChangeArrowheads="1"/>
            </p:cNvSpPr>
            <p:nvPr userDrawn="1"/>
          </p:nvSpPr>
          <p:spPr bwMode="gray">
            <a:xfrm>
              <a:off x="530352" y="612648"/>
              <a:ext cx="8988552" cy="228600"/>
            </a:xfrm>
            <a:prstGeom prst="rect">
              <a:avLst/>
            </a:prstGeom>
            <a:solidFill>
              <a:srgbClr val="CCFFFF">
                <a:alpha val="25000"/>
              </a:srgbClr>
            </a:solidFill>
            <a:ln w="6350" cap="rnd">
              <a:solidFill>
                <a:srgbClr val="CCFFFF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 defTabSz="801688">
                <a:buSzPct val="90000"/>
                <a:defRPr/>
              </a:pPr>
              <a:endParaRPr lang="en-GB" sz="1400" dirty="0">
                <a:solidFill>
                  <a:schemeClr val="folHlink"/>
                </a:solidFill>
                <a:cs typeface="Arial" charset="0"/>
              </a:endParaRPr>
            </a:p>
          </p:txBody>
        </p:sp>
        <p:grpSp>
          <p:nvGrpSpPr>
            <p:cNvPr id="8" name="Group 600" hidden="1"/>
            <p:cNvGrpSpPr/>
            <p:nvPr userDrawn="1"/>
          </p:nvGrpSpPr>
          <p:grpSpPr>
            <a:xfrm>
              <a:off x="533400" y="6245352"/>
              <a:ext cx="8994648" cy="688848"/>
              <a:chOff x="533400" y="6013704"/>
              <a:chExt cx="8994648" cy="688848"/>
            </a:xfrm>
          </p:grpSpPr>
          <p:sp>
            <p:nvSpPr>
              <p:cNvPr id="44" name="Content block 6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5" name="Content block 6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6" name="Content block 604" hidden="1"/>
              <p:cNvSpPr>
                <a:spLocks noChangeArrowheads="1"/>
              </p:cNvSpPr>
              <p:nvPr/>
            </p:nvSpPr>
            <p:spPr bwMode="gray">
              <a:xfrm>
                <a:off x="510723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7" name="Content block 603" hidden="1"/>
              <p:cNvSpPr>
                <a:spLocks noChangeArrowheads="1"/>
              </p:cNvSpPr>
              <p:nvPr/>
            </p:nvSpPr>
            <p:spPr bwMode="gray">
              <a:xfrm>
                <a:off x="358262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8" name="Content block 602" hidden="1"/>
              <p:cNvSpPr>
                <a:spLocks noChangeArrowheads="1"/>
              </p:cNvSpPr>
              <p:nvPr/>
            </p:nvSpPr>
            <p:spPr bwMode="gray">
              <a:xfrm>
                <a:off x="205801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9" name="Content block 601" hidden="1"/>
              <p:cNvSpPr>
                <a:spLocks noChangeArrowheads="1"/>
              </p:cNvSpPr>
              <p:nvPr/>
            </p:nvSpPr>
            <p:spPr bwMode="gray">
              <a:xfrm>
                <a:off x="53340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9" name="Group 500" hidden="1"/>
            <p:cNvGrpSpPr/>
            <p:nvPr userDrawn="1"/>
          </p:nvGrpSpPr>
          <p:grpSpPr>
            <a:xfrm>
              <a:off x="533400" y="5407152"/>
              <a:ext cx="8994648" cy="688848"/>
              <a:chOff x="533400" y="5026152"/>
              <a:chExt cx="8994648" cy="688848"/>
            </a:xfrm>
          </p:grpSpPr>
          <p:sp>
            <p:nvSpPr>
              <p:cNvPr id="38" name="Content block 5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9" name="Content block 5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0" name="Content block 504" hidden="1"/>
              <p:cNvSpPr>
                <a:spLocks noChangeArrowheads="1"/>
              </p:cNvSpPr>
              <p:nvPr/>
            </p:nvSpPr>
            <p:spPr bwMode="gray">
              <a:xfrm>
                <a:off x="510723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1" name="Content block 503" hidden="1"/>
              <p:cNvSpPr>
                <a:spLocks noChangeArrowheads="1"/>
              </p:cNvSpPr>
              <p:nvPr/>
            </p:nvSpPr>
            <p:spPr bwMode="gray">
              <a:xfrm>
                <a:off x="358262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2" name="Content block 502" hidden="1"/>
              <p:cNvSpPr>
                <a:spLocks noChangeArrowheads="1"/>
              </p:cNvSpPr>
              <p:nvPr/>
            </p:nvSpPr>
            <p:spPr bwMode="gray">
              <a:xfrm>
                <a:off x="205801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3" name="Content block 501" hidden="1"/>
              <p:cNvSpPr>
                <a:spLocks noChangeArrowheads="1"/>
              </p:cNvSpPr>
              <p:nvPr/>
            </p:nvSpPr>
            <p:spPr bwMode="gray">
              <a:xfrm>
                <a:off x="53340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0" name="Group 400" hidden="1"/>
            <p:cNvGrpSpPr/>
            <p:nvPr userDrawn="1"/>
          </p:nvGrpSpPr>
          <p:grpSpPr>
            <a:xfrm>
              <a:off x="533400" y="4568952"/>
              <a:ext cx="8994648" cy="688848"/>
              <a:chOff x="533400" y="4038600"/>
              <a:chExt cx="8994648" cy="688848"/>
            </a:xfrm>
          </p:grpSpPr>
          <p:sp>
            <p:nvSpPr>
              <p:cNvPr id="32" name="Content block 4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3" name="Content block 4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4" name="Content block 404" hidden="1"/>
              <p:cNvSpPr>
                <a:spLocks noChangeArrowheads="1"/>
              </p:cNvSpPr>
              <p:nvPr/>
            </p:nvSpPr>
            <p:spPr bwMode="gray">
              <a:xfrm>
                <a:off x="510723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5" name="Content block 403" hidden="1"/>
              <p:cNvSpPr>
                <a:spLocks noChangeArrowheads="1"/>
              </p:cNvSpPr>
              <p:nvPr/>
            </p:nvSpPr>
            <p:spPr bwMode="gray">
              <a:xfrm>
                <a:off x="358262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6" name="Content block 402" hidden="1"/>
              <p:cNvSpPr>
                <a:spLocks noChangeArrowheads="1"/>
              </p:cNvSpPr>
              <p:nvPr/>
            </p:nvSpPr>
            <p:spPr bwMode="gray">
              <a:xfrm>
                <a:off x="205801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7" name="Content block 401" hidden="1"/>
              <p:cNvSpPr>
                <a:spLocks noChangeArrowheads="1"/>
              </p:cNvSpPr>
              <p:nvPr/>
            </p:nvSpPr>
            <p:spPr bwMode="gray">
              <a:xfrm>
                <a:off x="53340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1" name="Group 300" hidden="1"/>
            <p:cNvGrpSpPr/>
            <p:nvPr userDrawn="1"/>
          </p:nvGrpSpPr>
          <p:grpSpPr>
            <a:xfrm>
              <a:off x="533400" y="3730752"/>
              <a:ext cx="8994648" cy="688848"/>
              <a:chOff x="533400" y="3041904"/>
              <a:chExt cx="8994648" cy="688848"/>
            </a:xfrm>
          </p:grpSpPr>
          <p:sp>
            <p:nvSpPr>
              <p:cNvPr id="26" name="Content block 3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7" name="Content block 3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8" name="Content block 304" hidden="1"/>
              <p:cNvSpPr>
                <a:spLocks noChangeArrowheads="1"/>
              </p:cNvSpPr>
              <p:nvPr/>
            </p:nvSpPr>
            <p:spPr bwMode="gray">
              <a:xfrm>
                <a:off x="510723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9" name="Content block 303" hidden="1"/>
              <p:cNvSpPr>
                <a:spLocks noChangeArrowheads="1"/>
              </p:cNvSpPr>
              <p:nvPr/>
            </p:nvSpPr>
            <p:spPr bwMode="gray">
              <a:xfrm>
                <a:off x="358262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0" name="Content block 302" hidden="1"/>
              <p:cNvSpPr>
                <a:spLocks noChangeArrowheads="1"/>
              </p:cNvSpPr>
              <p:nvPr/>
            </p:nvSpPr>
            <p:spPr bwMode="gray">
              <a:xfrm>
                <a:off x="205801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1" name="Content block 301" hidden="1"/>
              <p:cNvSpPr>
                <a:spLocks noChangeArrowheads="1"/>
              </p:cNvSpPr>
              <p:nvPr/>
            </p:nvSpPr>
            <p:spPr bwMode="gray">
              <a:xfrm>
                <a:off x="53340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2" name="Group 200" hidden="1"/>
            <p:cNvGrpSpPr/>
            <p:nvPr userDrawn="1"/>
          </p:nvGrpSpPr>
          <p:grpSpPr>
            <a:xfrm>
              <a:off x="533400" y="2892552"/>
              <a:ext cx="8994648" cy="688848"/>
              <a:chOff x="533400" y="1066800"/>
              <a:chExt cx="8994648" cy="688848"/>
            </a:xfrm>
          </p:grpSpPr>
          <p:sp>
            <p:nvSpPr>
              <p:cNvPr id="20" name="Content block 2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1" name="Content block 2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2" name="Content block 204" hidden="1"/>
              <p:cNvSpPr>
                <a:spLocks noChangeArrowheads="1"/>
              </p:cNvSpPr>
              <p:nvPr/>
            </p:nvSpPr>
            <p:spPr bwMode="gray">
              <a:xfrm>
                <a:off x="510723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3" name="Content block 203" hidden="1"/>
              <p:cNvSpPr>
                <a:spLocks noChangeArrowheads="1"/>
              </p:cNvSpPr>
              <p:nvPr/>
            </p:nvSpPr>
            <p:spPr bwMode="gray">
              <a:xfrm>
                <a:off x="358262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4" name="Content block 202" hidden="1"/>
              <p:cNvSpPr>
                <a:spLocks noChangeArrowheads="1"/>
              </p:cNvSpPr>
              <p:nvPr/>
            </p:nvSpPr>
            <p:spPr bwMode="gray">
              <a:xfrm>
                <a:off x="205801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5" name="Content block 201" hidden="1"/>
              <p:cNvSpPr>
                <a:spLocks noChangeArrowheads="1"/>
              </p:cNvSpPr>
              <p:nvPr/>
            </p:nvSpPr>
            <p:spPr bwMode="gray">
              <a:xfrm>
                <a:off x="53340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3" name="Group 100" hidden="1"/>
            <p:cNvGrpSpPr/>
            <p:nvPr userDrawn="1"/>
          </p:nvGrpSpPr>
          <p:grpSpPr>
            <a:xfrm>
              <a:off x="533400" y="2054352"/>
              <a:ext cx="8994648" cy="688848"/>
              <a:chOff x="533400" y="2054352"/>
              <a:chExt cx="8994648" cy="688848"/>
            </a:xfrm>
          </p:grpSpPr>
          <p:sp>
            <p:nvSpPr>
              <p:cNvPr id="14" name="Content block 1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5" name="Content block 1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6" name="Content block 104" hidden="1"/>
              <p:cNvSpPr>
                <a:spLocks noChangeArrowheads="1"/>
              </p:cNvSpPr>
              <p:nvPr/>
            </p:nvSpPr>
            <p:spPr bwMode="gray">
              <a:xfrm>
                <a:off x="510723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7" name="Content block 103" hidden="1"/>
              <p:cNvSpPr>
                <a:spLocks noChangeArrowheads="1"/>
              </p:cNvSpPr>
              <p:nvPr/>
            </p:nvSpPr>
            <p:spPr bwMode="gray">
              <a:xfrm>
                <a:off x="358262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8" name="Content block 102" hidden="1"/>
              <p:cNvSpPr>
                <a:spLocks noChangeArrowheads="1"/>
              </p:cNvSpPr>
              <p:nvPr/>
            </p:nvSpPr>
            <p:spPr bwMode="gray">
              <a:xfrm>
                <a:off x="205801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9" name="Content block 101" hidden="1"/>
              <p:cNvSpPr>
                <a:spLocks noChangeArrowheads="1"/>
              </p:cNvSpPr>
              <p:nvPr/>
            </p:nvSpPr>
            <p:spPr bwMode="gray">
              <a:xfrm>
                <a:off x="53340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Comparison of Financial Parameters (FY 2017-18)</a:t>
            </a:r>
          </a:p>
        </p:txBody>
      </p:sp>
      <p:sp>
        <p:nvSpPr>
          <p:cNvPr id="55" name="Section Header"/>
          <p:cNvSpPr txBox="1"/>
          <p:nvPr>
            <p:custDataLst>
              <p:tags r:id="rId3"/>
            </p:custDataLst>
          </p:nvPr>
        </p:nvSpPr>
        <p:spPr>
          <a:xfrm>
            <a:off x="530351" y="704088"/>
            <a:ext cx="3034379" cy="1371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GB" sz="900" noProof="1">
                <a:solidFill>
                  <a:schemeClr val="tx1"/>
                </a:solidFill>
              </a:rPr>
              <a:t>2 Comparison of Financial parameters</a:t>
            </a:r>
          </a:p>
        </p:txBody>
      </p:sp>
      <p:sp>
        <p:nvSpPr>
          <p:cNvPr id="56" name="Section Footer"/>
          <p:cNvSpPr txBox="1"/>
          <p:nvPr>
            <p:custDataLst>
              <p:tags r:id="rId4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GB" sz="1100" noProof="1">
                <a:solidFill>
                  <a:schemeClr val="tx1"/>
                </a:solidFill>
              </a:rPr>
              <a:t>PSTCL</a:t>
            </a:r>
          </a:p>
        </p:txBody>
      </p:sp>
      <p:sp>
        <p:nvSpPr>
          <p:cNvPr id="57" name="TextBox 56"/>
          <p:cNvSpPr txBox="1"/>
          <p:nvPr>
            <p:custDataLst>
              <p:tags r:id="rId5"/>
            </p:custDataLst>
          </p:nvPr>
        </p:nvSpPr>
        <p:spPr>
          <a:xfrm>
            <a:off x="9449501" y="7427494"/>
            <a:ext cx="78547" cy="1692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noProof="0">
                <a:solidFill>
                  <a:schemeClr val="tx1"/>
                </a:solidFill>
                <a:latin typeface="+mn-lt"/>
                <a:cs typeface="Arial" pitchFamily="34" charset="0"/>
              </a:rPr>
              <a:t>5</a:t>
            </a:r>
            <a:endParaRPr lang="en-GB" noProof="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graphicFrame>
        <p:nvGraphicFramePr>
          <p:cNvPr id="58" name="Table 57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210291262"/>
              </p:ext>
            </p:extLst>
          </p:nvPr>
        </p:nvGraphicFramePr>
        <p:xfrm>
          <a:off x="530350" y="2202320"/>
          <a:ext cx="8988559" cy="3700104"/>
        </p:xfrm>
        <a:graphic>
          <a:graphicData uri="http://schemas.openxmlformats.org/drawingml/2006/table">
            <a:tbl>
              <a:tblPr firstRow="1" firstCol="1" bandRow="1">
                <a:tableStyleId>{74ED0A72-4B8E-423B-AE2F-120ADE3C16FB}</a:tableStyleId>
              </a:tblPr>
              <a:tblGrid>
                <a:gridCol w="1114474">
                  <a:extLst>
                    <a:ext uri="{9D8B030D-6E8A-4147-A177-3AD203B41FA5}">
                      <a16:colId xmlns:a16="http://schemas.microsoft.com/office/drawing/2014/main" val="54125635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314271507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770981369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283940068"/>
                    </a:ext>
                  </a:extLst>
                </a:gridCol>
                <a:gridCol w="983489">
                  <a:extLst>
                    <a:ext uri="{9D8B030D-6E8A-4147-A177-3AD203B41FA5}">
                      <a16:colId xmlns:a16="http://schemas.microsoft.com/office/drawing/2014/main" val="3030359941"/>
                    </a:ext>
                  </a:extLst>
                </a:gridCol>
                <a:gridCol w="1096732">
                  <a:extLst>
                    <a:ext uri="{9D8B030D-6E8A-4147-A177-3AD203B41FA5}">
                      <a16:colId xmlns:a16="http://schemas.microsoft.com/office/drawing/2014/main" val="2983458623"/>
                    </a:ext>
                  </a:extLst>
                </a:gridCol>
                <a:gridCol w="1096732">
                  <a:extLst>
                    <a:ext uri="{9D8B030D-6E8A-4147-A177-3AD203B41FA5}">
                      <a16:colId xmlns:a16="http://schemas.microsoft.com/office/drawing/2014/main" val="4011917143"/>
                    </a:ext>
                  </a:extLst>
                </a:gridCol>
                <a:gridCol w="1096732">
                  <a:extLst>
                    <a:ext uri="{9D8B030D-6E8A-4147-A177-3AD203B41FA5}">
                      <a16:colId xmlns:a16="http://schemas.microsoft.com/office/drawing/2014/main" val="3950446602"/>
                    </a:ext>
                  </a:extLst>
                </a:gridCol>
              </a:tblGrid>
              <a:tr h="104433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Utility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State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ARR approved for FY 2017-18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Revenue</a:t>
                      </a:r>
                      <a:r>
                        <a:rPr lang="en-GB" sz="1400" baseline="30000" dirty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en-GB" sz="1400" baseline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(INR Cr)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No. of Employees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Energy Handled (MU)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Revenue per Employee (INR Cr)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ARR/unit Energy handled (INR)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1285578"/>
                  </a:ext>
                </a:extLst>
              </a:tr>
              <a:tr h="415118">
                <a:tc>
                  <a:txBody>
                    <a:bodyPr/>
                    <a:lstStyle/>
                    <a:p>
                      <a:r>
                        <a:rPr lang="en-GB" sz="1400" dirty="0"/>
                        <a:t>PSTCL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Punjab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1155.56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1216.99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3011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49355</a:t>
                      </a:r>
                      <a:endParaRPr lang="en-GB" sz="1400" baseline="30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0.23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55326241"/>
                  </a:ext>
                </a:extLst>
              </a:tr>
              <a:tr h="415118">
                <a:tc>
                  <a:txBody>
                    <a:bodyPr/>
                    <a:lstStyle/>
                    <a:p>
                      <a:r>
                        <a:rPr lang="en-GB" sz="1400" dirty="0"/>
                        <a:t>PTCUL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Uttarakhand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226.43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252.78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743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16710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0.14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32288843"/>
                  </a:ext>
                </a:extLst>
              </a:tr>
              <a:tr h="415118">
                <a:tc>
                  <a:txBody>
                    <a:bodyPr/>
                    <a:lstStyle/>
                    <a:p>
                      <a:r>
                        <a:rPr lang="en-GB" sz="1400" dirty="0"/>
                        <a:t>GETCO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Gujarat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3,226.48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3,396.55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89632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0.36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82602446"/>
                  </a:ext>
                </a:extLst>
              </a:tr>
              <a:tr h="415118">
                <a:tc>
                  <a:txBody>
                    <a:bodyPr/>
                    <a:lstStyle/>
                    <a:p>
                      <a:r>
                        <a:rPr lang="en-GB" sz="1400" dirty="0"/>
                        <a:t>HVPNL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Haryana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1612.91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1692.47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6253</a:t>
                      </a:r>
                      <a:r>
                        <a:rPr lang="en-GB" sz="1400" baseline="300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50871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0.32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91941640"/>
                  </a:ext>
                </a:extLst>
              </a:tr>
              <a:tr h="580184">
                <a:tc>
                  <a:txBody>
                    <a:bodyPr/>
                    <a:lstStyle/>
                    <a:p>
                      <a:r>
                        <a:rPr lang="en-GB" sz="1400" dirty="0"/>
                        <a:t>UPPTCL</a:t>
                      </a:r>
                      <a:r>
                        <a:rPr lang="en-GB" sz="1400" baseline="30000" dirty="0"/>
                        <a:t>4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Uttar Pradesh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j-lt"/>
                          <a:ea typeface="+mj-ea"/>
                          <a:cs typeface="+mj-cs"/>
                        </a:rPr>
                        <a:t>2678.08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2069.38</a:t>
                      </a:r>
                      <a:r>
                        <a:rPr lang="en-GB" sz="1400" baseline="30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118545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0.23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10262638"/>
                  </a:ext>
                </a:extLst>
              </a:tr>
              <a:tr h="415118">
                <a:tc>
                  <a:txBody>
                    <a:bodyPr/>
                    <a:lstStyle/>
                    <a:p>
                      <a:r>
                        <a:rPr lang="en-GB" sz="1400" dirty="0"/>
                        <a:t>MSETCL</a:t>
                      </a:r>
                      <a:r>
                        <a:rPr lang="en-GB" sz="1400" baseline="30000" dirty="0"/>
                        <a:t>4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Maharashtra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3427.32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3195.36</a:t>
                      </a:r>
                      <a:r>
                        <a:rPr lang="en-GB" sz="1400" baseline="30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10229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150341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0.23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1618220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530350" y="6018341"/>
            <a:ext cx="8988554" cy="103602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1200" dirty="0">
                <a:latin typeface="+mj-lt"/>
              </a:rPr>
              <a:t>1  ARR assumed as revenue because of unavailability of Financial Statements</a:t>
            </a:r>
          </a:p>
          <a:p>
            <a:r>
              <a:rPr lang="en-GB" sz="1200" dirty="0">
                <a:latin typeface="+mj-lt"/>
              </a:rPr>
              <a:t>2 Assumed to be equal to current figures </a:t>
            </a:r>
          </a:p>
          <a:p>
            <a:r>
              <a:rPr lang="en-GB" sz="1200" dirty="0">
                <a:latin typeface="+mj-lt"/>
              </a:rPr>
              <a:t>3 Total Revenue of the utility</a:t>
            </a:r>
          </a:p>
          <a:p>
            <a:r>
              <a:rPr lang="en-GB" sz="1200" dirty="0">
                <a:latin typeface="+mj-lt"/>
              </a:rPr>
              <a:t>4 Data taken from APR of FY 2017-18 due to pending tariff orders for true-up of FY 2017-18</a:t>
            </a:r>
          </a:p>
        </p:txBody>
      </p:sp>
      <p:sp>
        <p:nvSpPr>
          <p:cNvPr id="104" name="325">
            <a:hlinkClick r:id="rId9" action="ppaction://hlinksldjump"/>
            <a:extLst>
              <a:ext uri="{FF2B5EF4-FFF2-40B4-BE49-F238E27FC236}">
                <a16:creationId xmlns:a16="http://schemas.microsoft.com/office/drawing/2014/main" id="{C320FE38-CD47-496F-8956-22305575F5D7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051839" y="704088"/>
            <a:ext cx="468975" cy="123111"/>
          </a:xfrm>
          <a:prstGeom prst="rect">
            <a:avLst/>
          </a:prstGeom>
          <a:noFill/>
          <a:ln>
            <a:noFill/>
          </a:ln>
        </p:spPr>
        <p:txBody>
          <a:bodyPr wrap="none" lIns="27432" tIns="0" rIns="27432" bIns="0" rtlCol="0">
            <a:spAutoFit/>
          </a:bodyPr>
          <a:lstStyle/>
          <a:p>
            <a:r>
              <a:rPr lang="en-GB" sz="800" noProof="1">
                <a:solidFill>
                  <a:schemeClr val="tx1"/>
                </a:solidFill>
                <a:latin typeface="+mn-lt"/>
                <a:cs typeface="Arial" pitchFamily="34" charset="0"/>
              </a:rPr>
              <a:t>Contents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9597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id" hidden="1"/>
          <p:cNvGrpSpPr/>
          <p:nvPr>
            <p:custDataLst>
              <p:tags r:id="rId2"/>
            </p:custDataLst>
          </p:nvPr>
        </p:nvGrpSpPr>
        <p:grpSpPr>
          <a:xfrm>
            <a:off x="530352" y="612648"/>
            <a:ext cx="8997696" cy="6848856"/>
            <a:chOff x="530352" y="612648"/>
            <a:chExt cx="8997696" cy="6848856"/>
          </a:xfrm>
        </p:grpSpPr>
        <p:grpSp>
          <p:nvGrpSpPr>
            <p:cNvPr id="5" name="Group 4" hidden="1"/>
            <p:cNvGrpSpPr/>
            <p:nvPr userDrawn="1"/>
          </p:nvGrpSpPr>
          <p:grpSpPr>
            <a:xfrm>
              <a:off x="530352" y="7159752"/>
              <a:ext cx="8997696" cy="301752"/>
              <a:chOff x="530352" y="7159752"/>
              <a:chExt cx="8997696" cy="301752"/>
            </a:xfrm>
          </p:grpSpPr>
          <p:sp>
            <p:nvSpPr>
              <p:cNvPr id="52" name="Footer block" hidden="1"/>
              <p:cNvSpPr>
                <a:spLocks noChangeArrowheads="1"/>
              </p:cNvSpPr>
              <p:nvPr/>
            </p:nvSpPr>
            <p:spPr bwMode="gray">
              <a:xfrm>
                <a:off x="6629400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3" name="Footer block" hidden="1"/>
              <p:cNvSpPr>
                <a:spLocks noChangeArrowheads="1"/>
              </p:cNvSpPr>
              <p:nvPr/>
            </p:nvSpPr>
            <p:spPr bwMode="gray">
              <a:xfrm>
                <a:off x="3584448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4" name="Footer block" hidden="1"/>
              <p:cNvSpPr>
                <a:spLocks noChangeArrowheads="1"/>
              </p:cNvSpPr>
              <p:nvPr/>
            </p:nvSpPr>
            <p:spPr bwMode="gray">
              <a:xfrm>
                <a:off x="530352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6" name="Group 5" hidden="1"/>
            <p:cNvGrpSpPr/>
            <p:nvPr userDrawn="1"/>
          </p:nvGrpSpPr>
          <p:grpSpPr>
            <a:xfrm>
              <a:off x="530352" y="1066800"/>
              <a:ext cx="8997696" cy="835152"/>
              <a:chOff x="530352" y="1066800"/>
              <a:chExt cx="8997696" cy="835152"/>
            </a:xfrm>
          </p:grpSpPr>
          <p:sp>
            <p:nvSpPr>
              <p:cNvPr id="50" name="Title block" hidden="1"/>
              <p:cNvSpPr>
                <a:spLocks noChangeArrowheads="1"/>
              </p:cNvSpPr>
              <p:nvPr userDrawn="1"/>
            </p:nvSpPr>
            <p:spPr bwMode="gray">
              <a:xfrm>
                <a:off x="5102352" y="1066800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1" name="Title block" hidden="1"/>
              <p:cNvSpPr>
                <a:spLocks noChangeArrowheads="1"/>
              </p:cNvSpPr>
              <p:nvPr/>
            </p:nvSpPr>
            <p:spPr bwMode="gray">
              <a:xfrm>
                <a:off x="530352" y="1069848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sp>
          <p:nvSpPr>
            <p:cNvPr id="7" name="Header block" hidden="1"/>
            <p:cNvSpPr>
              <a:spLocks noChangeArrowheads="1"/>
            </p:cNvSpPr>
            <p:nvPr userDrawn="1"/>
          </p:nvSpPr>
          <p:spPr bwMode="gray">
            <a:xfrm>
              <a:off x="530352" y="612648"/>
              <a:ext cx="8988552" cy="228600"/>
            </a:xfrm>
            <a:prstGeom prst="rect">
              <a:avLst/>
            </a:prstGeom>
            <a:solidFill>
              <a:srgbClr val="CCFFFF">
                <a:alpha val="25000"/>
              </a:srgbClr>
            </a:solidFill>
            <a:ln w="6350" cap="rnd">
              <a:solidFill>
                <a:srgbClr val="CCFFFF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 defTabSz="801688">
                <a:buSzPct val="90000"/>
                <a:defRPr/>
              </a:pPr>
              <a:endParaRPr lang="en-GB" sz="1400" dirty="0">
                <a:solidFill>
                  <a:schemeClr val="folHlink"/>
                </a:solidFill>
                <a:cs typeface="Arial" charset="0"/>
              </a:endParaRPr>
            </a:p>
          </p:txBody>
        </p:sp>
        <p:grpSp>
          <p:nvGrpSpPr>
            <p:cNvPr id="8" name="Group 600" hidden="1"/>
            <p:cNvGrpSpPr/>
            <p:nvPr userDrawn="1"/>
          </p:nvGrpSpPr>
          <p:grpSpPr>
            <a:xfrm>
              <a:off x="533400" y="6245352"/>
              <a:ext cx="8994648" cy="688848"/>
              <a:chOff x="533400" y="6013704"/>
              <a:chExt cx="8994648" cy="688848"/>
            </a:xfrm>
          </p:grpSpPr>
          <p:sp>
            <p:nvSpPr>
              <p:cNvPr id="44" name="Content block 6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5" name="Content block 6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6" name="Content block 604" hidden="1"/>
              <p:cNvSpPr>
                <a:spLocks noChangeArrowheads="1"/>
              </p:cNvSpPr>
              <p:nvPr/>
            </p:nvSpPr>
            <p:spPr bwMode="gray">
              <a:xfrm>
                <a:off x="510723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7" name="Content block 603" hidden="1"/>
              <p:cNvSpPr>
                <a:spLocks noChangeArrowheads="1"/>
              </p:cNvSpPr>
              <p:nvPr/>
            </p:nvSpPr>
            <p:spPr bwMode="gray">
              <a:xfrm>
                <a:off x="358262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8" name="Content block 602" hidden="1"/>
              <p:cNvSpPr>
                <a:spLocks noChangeArrowheads="1"/>
              </p:cNvSpPr>
              <p:nvPr/>
            </p:nvSpPr>
            <p:spPr bwMode="gray">
              <a:xfrm>
                <a:off x="205801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9" name="Content block 601" hidden="1"/>
              <p:cNvSpPr>
                <a:spLocks noChangeArrowheads="1"/>
              </p:cNvSpPr>
              <p:nvPr/>
            </p:nvSpPr>
            <p:spPr bwMode="gray">
              <a:xfrm>
                <a:off x="53340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9" name="Group 500" hidden="1"/>
            <p:cNvGrpSpPr/>
            <p:nvPr userDrawn="1"/>
          </p:nvGrpSpPr>
          <p:grpSpPr>
            <a:xfrm>
              <a:off x="533400" y="5407152"/>
              <a:ext cx="8994648" cy="688848"/>
              <a:chOff x="533400" y="5026152"/>
              <a:chExt cx="8994648" cy="688848"/>
            </a:xfrm>
          </p:grpSpPr>
          <p:sp>
            <p:nvSpPr>
              <p:cNvPr id="38" name="Content block 5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9" name="Content block 5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0" name="Content block 504" hidden="1"/>
              <p:cNvSpPr>
                <a:spLocks noChangeArrowheads="1"/>
              </p:cNvSpPr>
              <p:nvPr/>
            </p:nvSpPr>
            <p:spPr bwMode="gray">
              <a:xfrm>
                <a:off x="510723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1" name="Content block 503" hidden="1"/>
              <p:cNvSpPr>
                <a:spLocks noChangeArrowheads="1"/>
              </p:cNvSpPr>
              <p:nvPr/>
            </p:nvSpPr>
            <p:spPr bwMode="gray">
              <a:xfrm>
                <a:off x="358262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2" name="Content block 502" hidden="1"/>
              <p:cNvSpPr>
                <a:spLocks noChangeArrowheads="1"/>
              </p:cNvSpPr>
              <p:nvPr/>
            </p:nvSpPr>
            <p:spPr bwMode="gray">
              <a:xfrm>
                <a:off x="205801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3" name="Content block 501" hidden="1"/>
              <p:cNvSpPr>
                <a:spLocks noChangeArrowheads="1"/>
              </p:cNvSpPr>
              <p:nvPr/>
            </p:nvSpPr>
            <p:spPr bwMode="gray">
              <a:xfrm>
                <a:off x="53340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0" name="Group 400" hidden="1"/>
            <p:cNvGrpSpPr/>
            <p:nvPr userDrawn="1"/>
          </p:nvGrpSpPr>
          <p:grpSpPr>
            <a:xfrm>
              <a:off x="533400" y="4568952"/>
              <a:ext cx="8994648" cy="688848"/>
              <a:chOff x="533400" y="4038600"/>
              <a:chExt cx="8994648" cy="688848"/>
            </a:xfrm>
          </p:grpSpPr>
          <p:sp>
            <p:nvSpPr>
              <p:cNvPr id="32" name="Content block 4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3" name="Content block 4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4" name="Content block 404" hidden="1"/>
              <p:cNvSpPr>
                <a:spLocks noChangeArrowheads="1"/>
              </p:cNvSpPr>
              <p:nvPr/>
            </p:nvSpPr>
            <p:spPr bwMode="gray">
              <a:xfrm>
                <a:off x="510723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5" name="Content block 403" hidden="1"/>
              <p:cNvSpPr>
                <a:spLocks noChangeArrowheads="1"/>
              </p:cNvSpPr>
              <p:nvPr/>
            </p:nvSpPr>
            <p:spPr bwMode="gray">
              <a:xfrm>
                <a:off x="358262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6" name="Content block 402" hidden="1"/>
              <p:cNvSpPr>
                <a:spLocks noChangeArrowheads="1"/>
              </p:cNvSpPr>
              <p:nvPr/>
            </p:nvSpPr>
            <p:spPr bwMode="gray">
              <a:xfrm>
                <a:off x="205801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7" name="Content block 401" hidden="1"/>
              <p:cNvSpPr>
                <a:spLocks noChangeArrowheads="1"/>
              </p:cNvSpPr>
              <p:nvPr/>
            </p:nvSpPr>
            <p:spPr bwMode="gray">
              <a:xfrm>
                <a:off x="53340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1" name="Group 300" hidden="1"/>
            <p:cNvGrpSpPr/>
            <p:nvPr userDrawn="1"/>
          </p:nvGrpSpPr>
          <p:grpSpPr>
            <a:xfrm>
              <a:off x="533400" y="3730752"/>
              <a:ext cx="8994648" cy="688848"/>
              <a:chOff x="533400" y="3041904"/>
              <a:chExt cx="8994648" cy="688848"/>
            </a:xfrm>
          </p:grpSpPr>
          <p:sp>
            <p:nvSpPr>
              <p:cNvPr id="26" name="Content block 3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7" name="Content block 3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8" name="Content block 304" hidden="1"/>
              <p:cNvSpPr>
                <a:spLocks noChangeArrowheads="1"/>
              </p:cNvSpPr>
              <p:nvPr/>
            </p:nvSpPr>
            <p:spPr bwMode="gray">
              <a:xfrm>
                <a:off x="510723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9" name="Content block 303" hidden="1"/>
              <p:cNvSpPr>
                <a:spLocks noChangeArrowheads="1"/>
              </p:cNvSpPr>
              <p:nvPr/>
            </p:nvSpPr>
            <p:spPr bwMode="gray">
              <a:xfrm>
                <a:off x="358262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0" name="Content block 302" hidden="1"/>
              <p:cNvSpPr>
                <a:spLocks noChangeArrowheads="1"/>
              </p:cNvSpPr>
              <p:nvPr/>
            </p:nvSpPr>
            <p:spPr bwMode="gray">
              <a:xfrm>
                <a:off x="205801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1" name="Content block 301" hidden="1"/>
              <p:cNvSpPr>
                <a:spLocks noChangeArrowheads="1"/>
              </p:cNvSpPr>
              <p:nvPr/>
            </p:nvSpPr>
            <p:spPr bwMode="gray">
              <a:xfrm>
                <a:off x="53340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2" name="Group 200" hidden="1"/>
            <p:cNvGrpSpPr/>
            <p:nvPr userDrawn="1"/>
          </p:nvGrpSpPr>
          <p:grpSpPr>
            <a:xfrm>
              <a:off x="533400" y="2892552"/>
              <a:ext cx="8994648" cy="688848"/>
              <a:chOff x="533400" y="1066800"/>
              <a:chExt cx="8994648" cy="688848"/>
            </a:xfrm>
          </p:grpSpPr>
          <p:sp>
            <p:nvSpPr>
              <p:cNvPr id="20" name="Content block 2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1" name="Content block 2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2" name="Content block 204" hidden="1"/>
              <p:cNvSpPr>
                <a:spLocks noChangeArrowheads="1"/>
              </p:cNvSpPr>
              <p:nvPr/>
            </p:nvSpPr>
            <p:spPr bwMode="gray">
              <a:xfrm>
                <a:off x="510723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3" name="Content block 203" hidden="1"/>
              <p:cNvSpPr>
                <a:spLocks noChangeArrowheads="1"/>
              </p:cNvSpPr>
              <p:nvPr/>
            </p:nvSpPr>
            <p:spPr bwMode="gray">
              <a:xfrm>
                <a:off x="358262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4" name="Content block 202" hidden="1"/>
              <p:cNvSpPr>
                <a:spLocks noChangeArrowheads="1"/>
              </p:cNvSpPr>
              <p:nvPr/>
            </p:nvSpPr>
            <p:spPr bwMode="gray">
              <a:xfrm>
                <a:off x="205801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5" name="Content block 201" hidden="1"/>
              <p:cNvSpPr>
                <a:spLocks noChangeArrowheads="1"/>
              </p:cNvSpPr>
              <p:nvPr/>
            </p:nvSpPr>
            <p:spPr bwMode="gray">
              <a:xfrm>
                <a:off x="53340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3" name="Group 100" hidden="1"/>
            <p:cNvGrpSpPr/>
            <p:nvPr userDrawn="1"/>
          </p:nvGrpSpPr>
          <p:grpSpPr>
            <a:xfrm>
              <a:off x="533400" y="2054352"/>
              <a:ext cx="8994648" cy="688848"/>
              <a:chOff x="533400" y="2054352"/>
              <a:chExt cx="8994648" cy="688848"/>
            </a:xfrm>
          </p:grpSpPr>
          <p:sp>
            <p:nvSpPr>
              <p:cNvPr id="14" name="Content block 1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5" name="Content block 1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6" name="Content block 104" hidden="1"/>
              <p:cNvSpPr>
                <a:spLocks noChangeArrowheads="1"/>
              </p:cNvSpPr>
              <p:nvPr/>
            </p:nvSpPr>
            <p:spPr bwMode="gray">
              <a:xfrm>
                <a:off x="510723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7" name="Content block 103" hidden="1"/>
              <p:cNvSpPr>
                <a:spLocks noChangeArrowheads="1"/>
              </p:cNvSpPr>
              <p:nvPr/>
            </p:nvSpPr>
            <p:spPr bwMode="gray">
              <a:xfrm>
                <a:off x="358262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8" name="Content block 102" hidden="1"/>
              <p:cNvSpPr>
                <a:spLocks noChangeArrowheads="1"/>
              </p:cNvSpPr>
              <p:nvPr/>
            </p:nvSpPr>
            <p:spPr bwMode="gray">
              <a:xfrm>
                <a:off x="205801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9" name="Content block 101" hidden="1"/>
              <p:cNvSpPr>
                <a:spLocks noChangeArrowheads="1"/>
              </p:cNvSpPr>
              <p:nvPr/>
            </p:nvSpPr>
            <p:spPr bwMode="gray">
              <a:xfrm>
                <a:off x="53340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Comparison of Financial Parameters (Current)</a:t>
            </a:r>
          </a:p>
        </p:txBody>
      </p:sp>
      <p:sp>
        <p:nvSpPr>
          <p:cNvPr id="55" name="Section Header"/>
          <p:cNvSpPr txBox="1"/>
          <p:nvPr>
            <p:custDataLst>
              <p:tags r:id="rId3"/>
            </p:custDataLst>
          </p:nvPr>
        </p:nvSpPr>
        <p:spPr>
          <a:xfrm>
            <a:off x="530351" y="704088"/>
            <a:ext cx="3034379" cy="1371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GB" sz="900" noProof="1">
                <a:solidFill>
                  <a:schemeClr val="tx1"/>
                </a:solidFill>
              </a:rPr>
              <a:t>2 Comparison of Financial parameters</a:t>
            </a:r>
          </a:p>
        </p:txBody>
      </p:sp>
      <p:sp>
        <p:nvSpPr>
          <p:cNvPr id="56" name="Section Footer"/>
          <p:cNvSpPr txBox="1"/>
          <p:nvPr>
            <p:custDataLst>
              <p:tags r:id="rId4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GB" sz="1100" noProof="1">
                <a:solidFill>
                  <a:schemeClr val="tx1"/>
                </a:solidFill>
              </a:rPr>
              <a:t>PTCUL BoD Meeting</a:t>
            </a:r>
          </a:p>
        </p:txBody>
      </p:sp>
      <p:graphicFrame>
        <p:nvGraphicFramePr>
          <p:cNvPr id="58" name="Table 57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550189850"/>
              </p:ext>
            </p:extLst>
          </p:nvPr>
        </p:nvGraphicFramePr>
        <p:xfrm>
          <a:off x="530350" y="2057400"/>
          <a:ext cx="8988553" cy="3700104"/>
        </p:xfrm>
        <a:graphic>
          <a:graphicData uri="http://schemas.openxmlformats.org/drawingml/2006/table">
            <a:tbl>
              <a:tblPr firstRow="1" firstCol="1" bandRow="1">
                <a:tableStyleId>{74ED0A72-4B8E-423B-AE2F-120ADE3C16FB}</a:tableStyleId>
              </a:tblPr>
              <a:tblGrid>
                <a:gridCol w="1266686">
                  <a:extLst>
                    <a:ext uri="{9D8B030D-6E8A-4147-A177-3AD203B41FA5}">
                      <a16:colId xmlns:a16="http://schemas.microsoft.com/office/drawing/2014/main" val="541256350"/>
                    </a:ext>
                  </a:extLst>
                </a:gridCol>
                <a:gridCol w="1636853">
                  <a:extLst>
                    <a:ext uri="{9D8B030D-6E8A-4147-A177-3AD203B41FA5}">
                      <a16:colId xmlns:a16="http://schemas.microsoft.com/office/drawing/2014/main" val="3142715070"/>
                    </a:ext>
                  </a:extLst>
                </a:gridCol>
                <a:gridCol w="1227640">
                  <a:extLst>
                    <a:ext uri="{9D8B030D-6E8A-4147-A177-3AD203B41FA5}">
                      <a16:colId xmlns:a16="http://schemas.microsoft.com/office/drawing/2014/main" val="770981369"/>
                    </a:ext>
                  </a:extLst>
                </a:gridCol>
                <a:gridCol w="1117811">
                  <a:extLst>
                    <a:ext uri="{9D8B030D-6E8A-4147-A177-3AD203B41FA5}">
                      <a16:colId xmlns:a16="http://schemas.microsoft.com/office/drawing/2014/main" val="3030359941"/>
                    </a:ext>
                  </a:extLst>
                </a:gridCol>
                <a:gridCol w="1246521">
                  <a:extLst>
                    <a:ext uri="{9D8B030D-6E8A-4147-A177-3AD203B41FA5}">
                      <a16:colId xmlns:a16="http://schemas.microsoft.com/office/drawing/2014/main" val="2983458623"/>
                    </a:ext>
                  </a:extLst>
                </a:gridCol>
                <a:gridCol w="1246521">
                  <a:extLst>
                    <a:ext uri="{9D8B030D-6E8A-4147-A177-3AD203B41FA5}">
                      <a16:colId xmlns:a16="http://schemas.microsoft.com/office/drawing/2014/main" val="4011917143"/>
                    </a:ext>
                  </a:extLst>
                </a:gridCol>
                <a:gridCol w="1246521">
                  <a:extLst>
                    <a:ext uri="{9D8B030D-6E8A-4147-A177-3AD203B41FA5}">
                      <a16:colId xmlns:a16="http://schemas.microsoft.com/office/drawing/2014/main" val="3950446602"/>
                    </a:ext>
                  </a:extLst>
                </a:gridCol>
              </a:tblGrid>
              <a:tr h="104433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Utility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State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ARR approved for FY 2019-20</a:t>
                      </a:r>
                      <a:r>
                        <a:rPr lang="en-GB" sz="1400" baseline="30000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No. of Employees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Energy Handled (MU)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ARR per Employee (INR Cr)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ARR/unit Energy handled (INR)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1285578"/>
                  </a:ext>
                </a:extLst>
              </a:tr>
              <a:tr h="415118">
                <a:tc>
                  <a:txBody>
                    <a:bodyPr/>
                    <a:lstStyle/>
                    <a:p>
                      <a:r>
                        <a:rPr lang="en-GB" sz="1400" dirty="0"/>
                        <a:t>PSTCL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Punjab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1329.60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2934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58,825</a:t>
                      </a:r>
                      <a:endParaRPr lang="en-GB" sz="1400" baseline="30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018824" rtl="0" eaLnBrk="1" fontAlgn="b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j-lt"/>
                          <a:ea typeface="+mj-ea"/>
                          <a:cs typeface="+mj-cs"/>
                        </a:rPr>
                        <a:t>0.23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63147301"/>
                  </a:ext>
                </a:extLst>
              </a:tr>
              <a:tr h="415118">
                <a:tc>
                  <a:txBody>
                    <a:bodyPr/>
                    <a:lstStyle/>
                    <a:p>
                      <a:r>
                        <a:rPr lang="en-GB" sz="1400" dirty="0"/>
                        <a:t>PTCUL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Uttarakhand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255.01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798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17194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018824" rtl="0" eaLnBrk="1" fontAlgn="b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j-lt"/>
                          <a:ea typeface="+mj-ea"/>
                          <a:cs typeface="+mj-cs"/>
                        </a:rPr>
                        <a:t>0.15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32288843"/>
                  </a:ext>
                </a:extLst>
              </a:tr>
              <a:tr h="415118">
                <a:tc>
                  <a:txBody>
                    <a:bodyPr/>
                    <a:lstStyle/>
                    <a:p>
                      <a:r>
                        <a:rPr lang="en-GB" sz="1400" dirty="0"/>
                        <a:t>GETCO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Gujarat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4114.85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110814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018824" rtl="0" eaLnBrk="1" fontAlgn="b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j-lt"/>
                          <a:ea typeface="+mj-ea"/>
                          <a:cs typeface="+mj-cs"/>
                        </a:rPr>
                        <a:t>0.37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82602446"/>
                  </a:ext>
                </a:extLst>
              </a:tr>
              <a:tr h="415118">
                <a:tc>
                  <a:txBody>
                    <a:bodyPr/>
                    <a:lstStyle/>
                    <a:p>
                      <a:r>
                        <a:rPr lang="en-GB" sz="1400" dirty="0"/>
                        <a:t>HVPNL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Haryana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1286.78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6253</a:t>
                      </a:r>
                      <a:r>
                        <a:rPr lang="en-GB" sz="1400" baseline="300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49447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018824" rtl="0" eaLnBrk="1" fontAlgn="b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j-lt"/>
                          <a:ea typeface="+mj-ea"/>
                          <a:cs typeface="+mj-cs"/>
                        </a:rPr>
                        <a:t>0.26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91941640"/>
                  </a:ext>
                </a:extLst>
              </a:tr>
              <a:tr h="580184">
                <a:tc>
                  <a:txBody>
                    <a:bodyPr/>
                    <a:lstStyle/>
                    <a:p>
                      <a:r>
                        <a:rPr lang="en-GB" sz="1400" dirty="0"/>
                        <a:t>UPPTCL</a:t>
                      </a:r>
                      <a:endParaRPr lang="en-GB" sz="1400" baseline="300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Uttar Pradesh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j-lt"/>
                          <a:ea typeface="+mj-ea"/>
                          <a:cs typeface="+mj-cs"/>
                        </a:rPr>
                        <a:t>2051.81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111014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018824" rtl="0" eaLnBrk="1" fontAlgn="b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j-lt"/>
                          <a:ea typeface="+mj-ea"/>
                          <a:cs typeface="+mj-cs"/>
                        </a:rPr>
                        <a:t>0.18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10262638"/>
                  </a:ext>
                </a:extLst>
              </a:tr>
              <a:tr h="415118">
                <a:tc>
                  <a:txBody>
                    <a:bodyPr/>
                    <a:lstStyle/>
                    <a:p>
                      <a:r>
                        <a:rPr lang="en-GB" sz="1400" dirty="0"/>
                        <a:t>MSETCL</a:t>
                      </a:r>
                      <a:endParaRPr lang="en-GB" sz="1400" baseline="300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Maharashtra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3525.47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10229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150341</a:t>
                      </a:r>
                      <a:r>
                        <a:rPr lang="en-GB" sz="1400" baseline="30000" dirty="0"/>
                        <a:t>2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0.34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1018824" rtl="0" eaLnBrk="1" fontAlgn="b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j-lt"/>
                          <a:ea typeface="+mj-ea"/>
                          <a:cs typeface="+mj-cs"/>
                        </a:rPr>
                        <a:t>0.23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21618220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530350" y="6018341"/>
            <a:ext cx="8988554" cy="103602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1200" dirty="0">
                <a:latin typeface="+mj-lt"/>
              </a:rPr>
              <a:t>1  ARR assumed for FY 2019-20 as APR values are not available in most of the cases</a:t>
            </a:r>
          </a:p>
          <a:p>
            <a:r>
              <a:rPr lang="en-GB" sz="1200" dirty="0">
                <a:latin typeface="+mj-lt"/>
              </a:rPr>
              <a:t>2 Assumed to be equal to current figures </a:t>
            </a:r>
          </a:p>
          <a:p>
            <a:r>
              <a:rPr lang="en-GB" sz="1200" dirty="0">
                <a:latin typeface="+mj-lt"/>
              </a:rPr>
              <a:t>3 Total Revenue of the utility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0930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id" hidden="1"/>
          <p:cNvGrpSpPr/>
          <p:nvPr>
            <p:custDataLst>
              <p:tags r:id="rId2"/>
            </p:custDataLst>
          </p:nvPr>
        </p:nvGrpSpPr>
        <p:grpSpPr>
          <a:xfrm>
            <a:off x="530352" y="612648"/>
            <a:ext cx="8997696" cy="6848856"/>
            <a:chOff x="530352" y="612648"/>
            <a:chExt cx="8997696" cy="6848856"/>
          </a:xfrm>
        </p:grpSpPr>
        <p:grpSp>
          <p:nvGrpSpPr>
            <p:cNvPr id="5" name="Group 4" hidden="1"/>
            <p:cNvGrpSpPr/>
            <p:nvPr userDrawn="1"/>
          </p:nvGrpSpPr>
          <p:grpSpPr>
            <a:xfrm>
              <a:off x="530352" y="7159752"/>
              <a:ext cx="8997696" cy="301752"/>
              <a:chOff x="530352" y="7159752"/>
              <a:chExt cx="8997696" cy="301752"/>
            </a:xfrm>
          </p:grpSpPr>
          <p:sp>
            <p:nvSpPr>
              <p:cNvPr id="52" name="Footer block" hidden="1"/>
              <p:cNvSpPr>
                <a:spLocks noChangeArrowheads="1"/>
              </p:cNvSpPr>
              <p:nvPr/>
            </p:nvSpPr>
            <p:spPr bwMode="gray">
              <a:xfrm>
                <a:off x="6629400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3" name="Footer block" hidden="1"/>
              <p:cNvSpPr>
                <a:spLocks noChangeArrowheads="1"/>
              </p:cNvSpPr>
              <p:nvPr/>
            </p:nvSpPr>
            <p:spPr bwMode="gray">
              <a:xfrm>
                <a:off x="3584448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4" name="Footer block" hidden="1"/>
              <p:cNvSpPr>
                <a:spLocks noChangeArrowheads="1"/>
              </p:cNvSpPr>
              <p:nvPr/>
            </p:nvSpPr>
            <p:spPr bwMode="gray">
              <a:xfrm>
                <a:off x="530352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6" name="Group 5" hidden="1"/>
            <p:cNvGrpSpPr/>
            <p:nvPr userDrawn="1"/>
          </p:nvGrpSpPr>
          <p:grpSpPr>
            <a:xfrm>
              <a:off x="530352" y="1066800"/>
              <a:ext cx="8997696" cy="835152"/>
              <a:chOff x="530352" y="1066800"/>
              <a:chExt cx="8997696" cy="835152"/>
            </a:xfrm>
          </p:grpSpPr>
          <p:sp>
            <p:nvSpPr>
              <p:cNvPr id="50" name="Title block" hidden="1"/>
              <p:cNvSpPr>
                <a:spLocks noChangeArrowheads="1"/>
              </p:cNvSpPr>
              <p:nvPr userDrawn="1"/>
            </p:nvSpPr>
            <p:spPr bwMode="gray">
              <a:xfrm>
                <a:off x="5102352" y="1066800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1" name="Title block" hidden="1"/>
              <p:cNvSpPr>
                <a:spLocks noChangeArrowheads="1"/>
              </p:cNvSpPr>
              <p:nvPr/>
            </p:nvSpPr>
            <p:spPr bwMode="gray">
              <a:xfrm>
                <a:off x="530352" y="1069848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sp>
          <p:nvSpPr>
            <p:cNvPr id="7" name="Header block" hidden="1"/>
            <p:cNvSpPr>
              <a:spLocks noChangeArrowheads="1"/>
            </p:cNvSpPr>
            <p:nvPr userDrawn="1"/>
          </p:nvSpPr>
          <p:spPr bwMode="gray">
            <a:xfrm>
              <a:off x="530352" y="612648"/>
              <a:ext cx="8988552" cy="228600"/>
            </a:xfrm>
            <a:prstGeom prst="rect">
              <a:avLst/>
            </a:prstGeom>
            <a:solidFill>
              <a:srgbClr val="CCFFFF">
                <a:alpha val="25000"/>
              </a:srgbClr>
            </a:solidFill>
            <a:ln w="6350" cap="rnd">
              <a:solidFill>
                <a:srgbClr val="CCFFFF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 defTabSz="801688">
                <a:buSzPct val="90000"/>
                <a:defRPr/>
              </a:pPr>
              <a:endParaRPr lang="en-GB" sz="1400" dirty="0">
                <a:solidFill>
                  <a:schemeClr val="folHlink"/>
                </a:solidFill>
                <a:cs typeface="Arial" charset="0"/>
              </a:endParaRPr>
            </a:p>
          </p:txBody>
        </p:sp>
        <p:grpSp>
          <p:nvGrpSpPr>
            <p:cNvPr id="8" name="Group 600" hidden="1"/>
            <p:cNvGrpSpPr/>
            <p:nvPr userDrawn="1"/>
          </p:nvGrpSpPr>
          <p:grpSpPr>
            <a:xfrm>
              <a:off x="533400" y="6245352"/>
              <a:ext cx="8994648" cy="688848"/>
              <a:chOff x="533400" y="6013704"/>
              <a:chExt cx="8994648" cy="688848"/>
            </a:xfrm>
          </p:grpSpPr>
          <p:sp>
            <p:nvSpPr>
              <p:cNvPr id="44" name="Content block 6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5" name="Content block 6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6" name="Content block 604" hidden="1"/>
              <p:cNvSpPr>
                <a:spLocks noChangeArrowheads="1"/>
              </p:cNvSpPr>
              <p:nvPr/>
            </p:nvSpPr>
            <p:spPr bwMode="gray">
              <a:xfrm>
                <a:off x="510723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7" name="Content block 603" hidden="1"/>
              <p:cNvSpPr>
                <a:spLocks noChangeArrowheads="1"/>
              </p:cNvSpPr>
              <p:nvPr/>
            </p:nvSpPr>
            <p:spPr bwMode="gray">
              <a:xfrm>
                <a:off x="358262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8" name="Content block 602" hidden="1"/>
              <p:cNvSpPr>
                <a:spLocks noChangeArrowheads="1"/>
              </p:cNvSpPr>
              <p:nvPr/>
            </p:nvSpPr>
            <p:spPr bwMode="gray">
              <a:xfrm>
                <a:off x="205801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9" name="Content block 601" hidden="1"/>
              <p:cNvSpPr>
                <a:spLocks noChangeArrowheads="1"/>
              </p:cNvSpPr>
              <p:nvPr/>
            </p:nvSpPr>
            <p:spPr bwMode="gray">
              <a:xfrm>
                <a:off x="53340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9" name="Group 500" hidden="1"/>
            <p:cNvGrpSpPr/>
            <p:nvPr userDrawn="1"/>
          </p:nvGrpSpPr>
          <p:grpSpPr>
            <a:xfrm>
              <a:off x="533400" y="5407152"/>
              <a:ext cx="8994648" cy="688848"/>
              <a:chOff x="533400" y="5026152"/>
              <a:chExt cx="8994648" cy="688848"/>
            </a:xfrm>
          </p:grpSpPr>
          <p:sp>
            <p:nvSpPr>
              <p:cNvPr id="38" name="Content block 5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9" name="Content block 5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0" name="Content block 504" hidden="1"/>
              <p:cNvSpPr>
                <a:spLocks noChangeArrowheads="1"/>
              </p:cNvSpPr>
              <p:nvPr/>
            </p:nvSpPr>
            <p:spPr bwMode="gray">
              <a:xfrm>
                <a:off x="510723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1" name="Content block 503" hidden="1"/>
              <p:cNvSpPr>
                <a:spLocks noChangeArrowheads="1"/>
              </p:cNvSpPr>
              <p:nvPr/>
            </p:nvSpPr>
            <p:spPr bwMode="gray">
              <a:xfrm>
                <a:off x="358262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2" name="Content block 502" hidden="1"/>
              <p:cNvSpPr>
                <a:spLocks noChangeArrowheads="1"/>
              </p:cNvSpPr>
              <p:nvPr/>
            </p:nvSpPr>
            <p:spPr bwMode="gray">
              <a:xfrm>
                <a:off x="205801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3" name="Content block 501" hidden="1"/>
              <p:cNvSpPr>
                <a:spLocks noChangeArrowheads="1"/>
              </p:cNvSpPr>
              <p:nvPr/>
            </p:nvSpPr>
            <p:spPr bwMode="gray">
              <a:xfrm>
                <a:off x="53340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0" name="Group 400" hidden="1"/>
            <p:cNvGrpSpPr/>
            <p:nvPr userDrawn="1"/>
          </p:nvGrpSpPr>
          <p:grpSpPr>
            <a:xfrm>
              <a:off x="533400" y="4568952"/>
              <a:ext cx="8994648" cy="688848"/>
              <a:chOff x="533400" y="4038600"/>
              <a:chExt cx="8994648" cy="688848"/>
            </a:xfrm>
          </p:grpSpPr>
          <p:sp>
            <p:nvSpPr>
              <p:cNvPr id="32" name="Content block 4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3" name="Content block 4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4" name="Content block 404" hidden="1"/>
              <p:cNvSpPr>
                <a:spLocks noChangeArrowheads="1"/>
              </p:cNvSpPr>
              <p:nvPr/>
            </p:nvSpPr>
            <p:spPr bwMode="gray">
              <a:xfrm>
                <a:off x="510723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5" name="Content block 403" hidden="1"/>
              <p:cNvSpPr>
                <a:spLocks noChangeArrowheads="1"/>
              </p:cNvSpPr>
              <p:nvPr/>
            </p:nvSpPr>
            <p:spPr bwMode="gray">
              <a:xfrm>
                <a:off x="358262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6" name="Content block 402" hidden="1"/>
              <p:cNvSpPr>
                <a:spLocks noChangeArrowheads="1"/>
              </p:cNvSpPr>
              <p:nvPr/>
            </p:nvSpPr>
            <p:spPr bwMode="gray">
              <a:xfrm>
                <a:off x="205801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7" name="Content block 401" hidden="1"/>
              <p:cNvSpPr>
                <a:spLocks noChangeArrowheads="1"/>
              </p:cNvSpPr>
              <p:nvPr/>
            </p:nvSpPr>
            <p:spPr bwMode="gray">
              <a:xfrm>
                <a:off x="53340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1" name="Group 300" hidden="1"/>
            <p:cNvGrpSpPr/>
            <p:nvPr userDrawn="1"/>
          </p:nvGrpSpPr>
          <p:grpSpPr>
            <a:xfrm>
              <a:off x="533400" y="3730752"/>
              <a:ext cx="8994648" cy="688848"/>
              <a:chOff x="533400" y="3041904"/>
              <a:chExt cx="8994648" cy="688848"/>
            </a:xfrm>
          </p:grpSpPr>
          <p:sp>
            <p:nvSpPr>
              <p:cNvPr id="26" name="Content block 3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7" name="Content block 3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8" name="Content block 304" hidden="1"/>
              <p:cNvSpPr>
                <a:spLocks noChangeArrowheads="1"/>
              </p:cNvSpPr>
              <p:nvPr/>
            </p:nvSpPr>
            <p:spPr bwMode="gray">
              <a:xfrm>
                <a:off x="510723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9" name="Content block 303" hidden="1"/>
              <p:cNvSpPr>
                <a:spLocks noChangeArrowheads="1"/>
              </p:cNvSpPr>
              <p:nvPr/>
            </p:nvSpPr>
            <p:spPr bwMode="gray">
              <a:xfrm>
                <a:off x="358262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0" name="Content block 302" hidden="1"/>
              <p:cNvSpPr>
                <a:spLocks noChangeArrowheads="1"/>
              </p:cNvSpPr>
              <p:nvPr/>
            </p:nvSpPr>
            <p:spPr bwMode="gray">
              <a:xfrm>
                <a:off x="205801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1" name="Content block 301" hidden="1"/>
              <p:cNvSpPr>
                <a:spLocks noChangeArrowheads="1"/>
              </p:cNvSpPr>
              <p:nvPr/>
            </p:nvSpPr>
            <p:spPr bwMode="gray">
              <a:xfrm>
                <a:off x="53340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2" name="Group 200" hidden="1"/>
            <p:cNvGrpSpPr/>
            <p:nvPr userDrawn="1"/>
          </p:nvGrpSpPr>
          <p:grpSpPr>
            <a:xfrm>
              <a:off x="533400" y="2892552"/>
              <a:ext cx="8994648" cy="688848"/>
              <a:chOff x="533400" y="1066800"/>
              <a:chExt cx="8994648" cy="688848"/>
            </a:xfrm>
          </p:grpSpPr>
          <p:sp>
            <p:nvSpPr>
              <p:cNvPr id="20" name="Content block 2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1" name="Content block 2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2" name="Content block 204" hidden="1"/>
              <p:cNvSpPr>
                <a:spLocks noChangeArrowheads="1"/>
              </p:cNvSpPr>
              <p:nvPr/>
            </p:nvSpPr>
            <p:spPr bwMode="gray">
              <a:xfrm>
                <a:off x="510723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3" name="Content block 203" hidden="1"/>
              <p:cNvSpPr>
                <a:spLocks noChangeArrowheads="1"/>
              </p:cNvSpPr>
              <p:nvPr/>
            </p:nvSpPr>
            <p:spPr bwMode="gray">
              <a:xfrm>
                <a:off x="358262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4" name="Content block 202" hidden="1"/>
              <p:cNvSpPr>
                <a:spLocks noChangeArrowheads="1"/>
              </p:cNvSpPr>
              <p:nvPr/>
            </p:nvSpPr>
            <p:spPr bwMode="gray">
              <a:xfrm>
                <a:off x="205801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5" name="Content block 201" hidden="1"/>
              <p:cNvSpPr>
                <a:spLocks noChangeArrowheads="1"/>
              </p:cNvSpPr>
              <p:nvPr/>
            </p:nvSpPr>
            <p:spPr bwMode="gray">
              <a:xfrm>
                <a:off x="53340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3" name="Group 100" hidden="1"/>
            <p:cNvGrpSpPr/>
            <p:nvPr userDrawn="1"/>
          </p:nvGrpSpPr>
          <p:grpSpPr>
            <a:xfrm>
              <a:off x="533400" y="2054352"/>
              <a:ext cx="8994648" cy="688848"/>
              <a:chOff x="533400" y="2054352"/>
              <a:chExt cx="8994648" cy="688848"/>
            </a:xfrm>
          </p:grpSpPr>
          <p:sp>
            <p:nvSpPr>
              <p:cNvPr id="14" name="Content block 1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5" name="Content block 1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6" name="Content block 104" hidden="1"/>
              <p:cNvSpPr>
                <a:spLocks noChangeArrowheads="1"/>
              </p:cNvSpPr>
              <p:nvPr/>
            </p:nvSpPr>
            <p:spPr bwMode="gray">
              <a:xfrm>
                <a:off x="510723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7" name="Content block 103" hidden="1"/>
              <p:cNvSpPr>
                <a:spLocks noChangeArrowheads="1"/>
              </p:cNvSpPr>
              <p:nvPr/>
            </p:nvSpPr>
            <p:spPr bwMode="gray">
              <a:xfrm>
                <a:off x="358262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8" name="Content block 102" hidden="1"/>
              <p:cNvSpPr>
                <a:spLocks noChangeArrowheads="1"/>
              </p:cNvSpPr>
              <p:nvPr/>
            </p:nvSpPr>
            <p:spPr bwMode="gray">
              <a:xfrm>
                <a:off x="205801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9" name="Content block 101" hidden="1"/>
              <p:cNvSpPr>
                <a:spLocks noChangeArrowheads="1"/>
              </p:cNvSpPr>
              <p:nvPr/>
            </p:nvSpPr>
            <p:spPr bwMode="gray">
              <a:xfrm>
                <a:off x="53340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Comparison of Financial Parameters (FY 2017-18)</a:t>
            </a:r>
          </a:p>
        </p:txBody>
      </p:sp>
      <p:sp>
        <p:nvSpPr>
          <p:cNvPr id="55" name="Section Header"/>
          <p:cNvSpPr txBox="1"/>
          <p:nvPr>
            <p:custDataLst>
              <p:tags r:id="rId3"/>
            </p:custDataLst>
          </p:nvPr>
        </p:nvSpPr>
        <p:spPr>
          <a:xfrm>
            <a:off x="530351" y="704088"/>
            <a:ext cx="3034379" cy="1371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GB" sz="900" noProof="1">
                <a:solidFill>
                  <a:schemeClr val="tx1"/>
                </a:solidFill>
              </a:rPr>
              <a:t>2 Comparison of Financial parameters</a:t>
            </a:r>
          </a:p>
        </p:txBody>
      </p:sp>
      <p:sp>
        <p:nvSpPr>
          <p:cNvPr id="56" name="Section Footer"/>
          <p:cNvSpPr txBox="1"/>
          <p:nvPr>
            <p:custDataLst>
              <p:tags r:id="rId4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GB" sz="1100" noProof="1">
                <a:solidFill>
                  <a:schemeClr val="tx1"/>
                </a:solidFill>
              </a:rPr>
              <a:t>PSTCL</a:t>
            </a:r>
          </a:p>
        </p:txBody>
      </p:sp>
      <p:sp>
        <p:nvSpPr>
          <p:cNvPr id="57" name="TextBox 56"/>
          <p:cNvSpPr txBox="1"/>
          <p:nvPr>
            <p:custDataLst>
              <p:tags r:id="rId5"/>
            </p:custDataLst>
          </p:nvPr>
        </p:nvSpPr>
        <p:spPr>
          <a:xfrm>
            <a:off x="9449501" y="7315200"/>
            <a:ext cx="78547" cy="1692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noProof="0">
                <a:solidFill>
                  <a:schemeClr val="tx1"/>
                </a:solidFill>
                <a:latin typeface="+mn-lt"/>
                <a:cs typeface="Arial" pitchFamily="34" charset="0"/>
              </a:rPr>
              <a:t>8</a:t>
            </a:r>
            <a:endParaRPr lang="en-GB" noProof="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526374" y="1997856"/>
            <a:ext cx="5161712" cy="339329"/>
          </a:xfrm>
          <a:prstGeom prst="rect">
            <a:avLst/>
          </a:prstGeom>
          <a:noFill/>
          <a:ln w="6350">
            <a:noFill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GB" sz="1400" b="1" i="1" dirty="0">
                <a:latin typeface="+mj-lt"/>
              </a:rPr>
              <a:t>O&amp;M Expenses per Energy Handled (INR/kWh) </a:t>
            </a:r>
          </a:p>
        </p:txBody>
      </p:sp>
      <p:sp>
        <p:nvSpPr>
          <p:cNvPr id="77" name="Rectangle 76"/>
          <p:cNvSpPr/>
          <p:nvPr/>
        </p:nvSpPr>
        <p:spPr>
          <a:xfrm>
            <a:off x="1356792" y="4447259"/>
            <a:ext cx="7602074" cy="339329"/>
          </a:xfrm>
          <a:prstGeom prst="rect">
            <a:avLst/>
          </a:prstGeom>
          <a:noFill/>
          <a:ln w="6350">
            <a:noFill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GB" sz="1400" b="1" i="1" dirty="0">
                <a:latin typeface="+mj-lt"/>
              </a:rPr>
              <a:t>Employee Expense per Energy Handled (INR/kWh) </a:t>
            </a:r>
          </a:p>
        </p:txBody>
      </p:sp>
      <p:graphicFrame>
        <p:nvGraphicFramePr>
          <p:cNvPr id="81" name="Chart 80">
            <a:extLst>
              <a:ext uri="{FF2B5EF4-FFF2-40B4-BE49-F238E27FC236}">
                <a16:creationId xmlns:a16="http://schemas.microsoft.com/office/drawing/2014/main" id="{45E41C3D-3E03-46B2-8BF2-48C1968C716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937765"/>
              </p:ext>
            </p:extLst>
          </p:nvPr>
        </p:nvGraphicFramePr>
        <p:xfrm>
          <a:off x="530350" y="2359152"/>
          <a:ext cx="8919149" cy="2039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82" name="Chart 81">
            <a:extLst>
              <a:ext uri="{FF2B5EF4-FFF2-40B4-BE49-F238E27FC236}">
                <a16:creationId xmlns:a16="http://schemas.microsoft.com/office/drawing/2014/main" id="{D7F7A3FF-EC9A-4AE8-A6B7-BFA5E2F2B4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0351954"/>
              </p:ext>
            </p:extLst>
          </p:nvPr>
        </p:nvGraphicFramePr>
        <p:xfrm>
          <a:off x="480187" y="4721352"/>
          <a:ext cx="8969311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DACDB33-8B31-4399-9AF9-0B72A4741B4A}"/>
              </a:ext>
            </a:extLst>
          </p:cNvPr>
          <p:cNvSpPr txBox="1"/>
          <p:nvPr/>
        </p:nvSpPr>
        <p:spPr>
          <a:xfrm>
            <a:off x="789849" y="7453191"/>
            <a:ext cx="6264696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GB" noProof="0" dirty="0">
                <a:solidFill>
                  <a:schemeClr val="tx1"/>
                </a:solidFill>
                <a:latin typeface="Georgia" pitchFamily="18" charset="0"/>
                <a:cs typeface="Arial" pitchFamily="34" charset="0"/>
              </a:rPr>
              <a:t>*</a:t>
            </a:r>
            <a:r>
              <a:rPr lang="en-GB" dirty="0">
                <a:latin typeface="Georgia" pitchFamily="18" charset="0"/>
                <a:cs typeface="Arial" pitchFamily="34" charset="0"/>
              </a:rPr>
              <a:t>Data taken from APR of FY 2017-18 due to pending tariff orders for true-up of FY 2017-18</a:t>
            </a:r>
            <a:endParaRPr lang="en-GB" noProof="0" dirty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86" name="325">
            <a:hlinkClick r:id="rId10" action="ppaction://hlinksldjump"/>
            <a:extLst>
              <a:ext uri="{FF2B5EF4-FFF2-40B4-BE49-F238E27FC236}">
                <a16:creationId xmlns:a16="http://schemas.microsoft.com/office/drawing/2014/main" id="{C28319EA-D676-42C7-88FE-CD7D83903F9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051839" y="704088"/>
            <a:ext cx="468975" cy="123111"/>
          </a:xfrm>
          <a:prstGeom prst="rect">
            <a:avLst/>
          </a:prstGeom>
          <a:noFill/>
          <a:ln>
            <a:noFill/>
          </a:ln>
        </p:spPr>
        <p:txBody>
          <a:bodyPr wrap="none" lIns="27432" tIns="0" rIns="27432" bIns="0" rtlCol="0">
            <a:spAutoFit/>
          </a:bodyPr>
          <a:lstStyle/>
          <a:p>
            <a:r>
              <a:rPr lang="en-GB" sz="800" noProof="1">
                <a:solidFill>
                  <a:schemeClr val="tx1"/>
                </a:solidFill>
                <a:latin typeface="+mn-lt"/>
                <a:cs typeface="Arial" pitchFamily="34" charset="0"/>
              </a:rPr>
              <a:t>Contents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55654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id" hidden="1"/>
          <p:cNvGrpSpPr/>
          <p:nvPr>
            <p:custDataLst>
              <p:tags r:id="rId2"/>
            </p:custDataLst>
          </p:nvPr>
        </p:nvGrpSpPr>
        <p:grpSpPr>
          <a:xfrm>
            <a:off x="530352" y="612648"/>
            <a:ext cx="8997696" cy="6848856"/>
            <a:chOff x="530352" y="612648"/>
            <a:chExt cx="8997696" cy="6848856"/>
          </a:xfrm>
        </p:grpSpPr>
        <p:grpSp>
          <p:nvGrpSpPr>
            <p:cNvPr id="5" name="Group 4" hidden="1"/>
            <p:cNvGrpSpPr/>
            <p:nvPr userDrawn="1"/>
          </p:nvGrpSpPr>
          <p:grpSpPr>
            <a:xfrm>
              <a:off x="530352" y="7159752"/>
              <a:ext cx="8997696" cy="301752"/>
              <a:chOff x="530352" y="7159752"/>
              <a:chExt cx="8997696" cy="301752"/>
            </a:xfrm>
          </p:grpSpPr>
          <p:sp>
            <p:nvSpPr>
              <p:cNvPr id="52" name="Footer block" hidden="1"/>
              <p:cNvSpPr>
                <a:spLocks noChangeArrowheads="1"/>
              </p:cNvSpPr>
              <p:nvPr/>
            </p:nvSpPr>
            <p:spPr bwMode="gray">
              <a:xfrm>
                <a:off x="6629400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3" name="Footer block" hidden="1"/>
              <p:cNvSpPr>
                <a:spLocks noChangeArrowheads="1"/>
              </p:cNvSpPr>
              <p:nvPr/>
            </p:nvSpPr>
            <p:spPr bwMode="gray">
              <a:xfrm>
                <a:off x="3584448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4" name="Footer block" hidden="1"/>
              <p:cNvSpPr>
                <a:spLocks noChangeArrowheads="1"/>
              </p:cNvSpPr>
              <p:nvPr/>
            </p:nvSpPr>
            <p:spPr bwMode="gray">
              <a:xfrm>
                <a:off x="530352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6" name="Group 5" hidden="1"/>
            <p:cNvGrpSpPr/>
            <p:nvPr userDrawn="1"/>
          </p:nvGrpSpPr>
          <p:grpSpPr>
            <a:xfrm>
              <a:off x="530352" y="1066800"/>
              <a:ext cx="8997696" cy="835152"/>
              <a:chOff x="530352" y="1066800"/>
              <a:chExt cx="8997696" cy="835152"/>
            </a:xfrm>
          </p:grpSpPr>
          <p:sp>
            <p:nvSpPr>
              <p:cNvPr id="50" name="Title block" hidden="1"/>
              <p:cNvSpPr>
                <a:spLocks noChangeArrowheads="1"/>
              </p:cNvSpPr>
              <p:nvPr userDrawn="1"/>
            </p:nvSpPr>
            <p:spPr bwMode="gray">
              <a:xfrm>
                <a:off x="5102352" y="1066800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1" name="Title block" hidden="1"/>
              <p:cNvSpPr>
                <a:spLocks noChangeArrowheads="1"/>
              </p:cNvSpPr>
              <p:nvPr/>
            </p:nvSpPr>
            <p:spPr bwMode="gray">
              <a:xfrm>
                <a:off x="530352" y="1069848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sp>
          <p:nvSpPr>
            <p:cNvPr id="7" name="Header block" hidden="1"/>
            <p:cNvSpPr>
              <a:spLocks noChangeArrowheads="1"/>
            </p:cNvSpPr>
            <p:nvPr userDrawn="1"/>
          </p:nvSpPr>
          <p:spPr bwMode="gray">
            <a:xfrm>
              <a:off x="530352" y="612648"/>
              <a:ext cx="8988552" cy="228600"/>
            </a:xfrm>
            <a:prstGeom prst="rect">
              <a:avLst/>
            </a:prstGeom>
            <a:solidFill>
              <a:srgbClr val="CCFFFF">
                <a:alpha val="25000"/>
              </a:srgbClr>
            </a:solidFill>
            <a:ln w="6350" cap="rnd">
              <a:solidFill>
                <a:srgbClr val="CCFFFF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 defTabSz="801688">
                <a:buSzPct val="90000"/>
                <a:defRPr/>
              </a:pPr>
              <a:endParaRPr lang="en-GB" sz="1400" dirty="0">
                <a:solidFill>
                  <a:schemeClr val="folHlink"/>
                </a:solidFill>
                <a:cs typeface="Arial" charset="0"/>
              </a:endParaRPr>
            </a:p>
          </p:txBody>
        </p:sp>
        <p:grpSp>
          <p:nvGrpSpPr>
            <p:cNvPr id="8" name="Group 600" hidden="1"/>
            <p:cNvGrpSpPr/>
            <p:nvPr userDrawn="1"/>
          </p:nvGrpSpPr>
          <p:grpSpPr>
            <a:xfrm>
              <a:off x="533400" y="6245352"/>
              <a:ext cx="8994648" cy="688848"/>
              <a:chOff x="533400" y="6013704"/>
              <a:chExt cx="8994648" cy="688848"/>
            </a:xfrm>
          </p:grpSpPr>
          <p:sp>
            <p:nvSpPr>
              <p:cNvPr id="44" name="Content block 6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5" name="Content block 6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6" name="Content block 604" hidden="1"/>
              <p:cNvSpPr>
                <a:spLocks noChangeArrowheads="1"/>
              </p:cNvSpPr>
              <p:nvPr/>
            </p:nvSpPr>
            <p:spPr bwMode="gray">
              <a:xfrm>
                <a:off x="510723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7" name="Content block 603" hidden="1"/>
              <p:cNvSpPr>
                <a:spLocks noChangeArrowheads="1"/>
              </p:cNvSpPr>
              <p:nvPr/>
            </p:nvSpPr>
            <p:spPr bwMode="gray">
              <a:xfrm>
                <a:off x="358262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8" name="Content block 602" hidden="1"/>
              <p:cNvSpPr>
                <a:spLocks noChangeArrowheads="1"/>
              </p:cNvSpPr>
              <p:nvPr/>
            </p:nvSpPr>
            <p:spPr bwMode="gray">
              <a:xfrm>
                <a:off x="205801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9" name="Content block 601" hidden="1"/>
              <p:cNvSpPr>
                <a:spLocks noChangeArrowheads="1"/>
              </p:cNvSpPr>
              <p:nvPr/>
            </p:nvSpPr>
            <p:spPr bwMode="gray">
              <a:xfrm>
                <a:off x="53340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9" name="Group 500" hidden="1"/>
            <p:cNvGrpSpPr/>
            <p:nvPr userDrawn="1"/>
          </p:nvGrpSpPr>
          <p:grpSpPr>
            <a:xfrm>
              <a:off x="533400" y="5407152"/>
              <a:ext cx="8994648" cy="688848"/>
              <a:chOff x="533400" y="5026152"/>
              <a:chExt cx="8994648" cy="688848"/>
            </a:xfrm>
          </p:grpSpPr>
          <p:sp>
            <p:nvSpPr>
              <p:cNvPr id="38" name="Content block 5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9" name="Content block 5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0" name="Content block 504" hidden="1"/>
              <p:cNvSpPr>
                <a:spLocks noChangeArrowheads="1"/>
              </p:cNvSpPr>
              <p:nvPr/>
            </p:nvSpPr>
            <p:spPr bwMode="gray">
              <a:xfrm>
                <a:off x="510723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1" name="Content block 503" hidden="1"/>
              <p:cNvSpPr>
                <a:spLocks noChangeArrowheads="1"/>
              </p:cNvSpPr>
              <p:nvPr/>
            </p:nvSpPr>
            <p:spPr bwMode="gray">
              <a:xfrm>
                <a:off x="358262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2" name="Content block 502" hidden="1"/>
              <p:cNvSpPr>
                <a:spLocks noChangeArrowheads="1"/>
              </p:cNvSpPr>
              <p:nvPr/>
            </p:nvSpPr>
            <p:spPr bwMode="gray">
              <a:xfrm>
                <a:off x="205801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3" name="Content block 501" hidden="1"/>
              <p:cNvSpPr>
                <a:spLocks noChangeArrowheads="1"/>
              </p:cNvSpPr>
              <p:nvPr/>
            </p:nvSpPr>
            <p:spPr bwMode="gray">
              <a:xfrm>
                <a:off x="53340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0" name="Group 400" hidden="1"/>
            <p:cNvGrpSpPr/>
            <p:nvPr userDrawn="1"/>
          </p:nvGrpSpPr>
          <p:grpSpPr>
            <a:xfrm>
              <a:off x="533400" y="4568952"/>
              <a:ext cx="8994648" cy="688848"/>
              <a:chOff x="533400" y="4038600"/>
              <a:chExt cx="8994648" cy="688848"/>
            </a:xfrm>
          </p:grpSpPr>
          <p:sp>
            <p:nvSpPr>
              <p:cNvPr id="32" name="Content block 4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3" name="Content block 4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4" name="Content block 404" hidden="1"/>
              <p:cNvSpPr>
                <a:spLocks noChangeArrowheads="1"/>
              </p:cNvSpPr>
              <p:nvPr/>
            </p:nvSpPr>
            <p:spPr bwMode="gray">
              <a:xfrm>
                <a:off x="510723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5" name="Content block 403" hidden="1"/>
              <p:cNvSpPr>
                <a:spLocks noChangeArrowheads="1"/>
              </p:cNvSpPr>
              <p:nvPr/>
            </p:nvSpPr>
            <p:spPr bwMode="gray">
              <a:xfrm>
                <a:off x="358262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6" name="Content block 402" hidden="1"/>
              <p:cNvSpPr>
                <a:spLocks noChangeArrowheads="1"/>
              </p:cNvSpPr>
              <p:nvPr/>
            </p:nvSpPr>
            <p:spPr bwMode="gray">
              <a:xfrm>
                <a:off x="205801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7" name="Content block 401" hidden="1"/>
              <p:cNvSpPr>
                <a:spLocks noChangeArrowheads="1"/>
              </p:cNvSpPr>
              <p:nvPr/>
            </p:nvSpPr>
            <p:spPr bwMode="gray">
              <a:xfrm>
                <a:off x="53340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1" name="Group 300" hidden="1"/>
            <p:cNvGrpSpPr/>
            <p:nvPr userDrawn="1"/>
          </p:nvGrpSpPr>
          <p:grpSpPr>
            <a:xfrm>
              <a:off x="533400" y="3730752"/>
              <a:ext cx="8994648" cy="688848"/>
              <a:chOff x="533400" y="3041904"/>
              <a:chExt cx="8994648" cy="688848"/>
            </a:xfrm>
          </p:grpSpPr>
          <p:sp>
            <p:nvSpPr>
              <p:cNvPr id="26" name="Content block 3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7" name="Content block 3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8" name="Content block 304" hidden="1"/>
              <p:cNvSpPr>
                <a:spLocks noChangeArrowheads="1"/>
              </p:cNvSpPr>
              <p:nvPr/>
            </p:nvSpPr>
            <p:spPr bwMode="gray">
              <a:xfrm>
                <a:off x="510723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9" name="Content block 303" hidden="1"/>
              <p:cNvSpPr>
                <a:spLocks noChangeArrowheads="1"/>
              </p:cNvSpPr>
              <p:nvPr/>
            </p:nvSpPr>
            <p:spPr bwMode="gray">
              <a:xfrm>
                <a:off x="358262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0" name="Content block 302" hidden="1"/>
              <p:cNvSpPr>
                <a:spLocks noChangeArrowheads="1"/>
              </p:cNvSpPr>
              <p:nvPr/>
            </p:nvSpPr>
            <p:spPr bwMode="gray">
              <a:xfrm>
                <a:off x="205801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1" name="Content block 301" hidden="1"/>
              <p:cNvSpPr>
                <a:spLocks noChangeArrowheads="1"/>
              </p:cNvSpPr>
              <p:nvPr/>
            </p:nvSpPr>
            <p:spPr bwMode="gray">
              <a:xfrm>
                <a:off x="53340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2" name="Group 200" hidden="1"/>
            <p:cNvGrpSpPr/>
            <p:nvPr userDrawn="1"/>
          </p:nvGrpSpPr>
          <p:grpSpPr>
            <a:xfrm>
              <a:off x="533400" y="2892552"/>
              <a:ext cx="8994648" cy="688848"/>
              <a:chOff x="533400" y="1066800"/>
              <a:chExt cx="8994648" cy="688848"/>
            </a:xfrm>
          </p:grpSpPr>
          <p:sp>
            <p:nvSpPr>
              <p:cNvPr id="20" name="Content block 2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1" name="Content block 2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2" name="Content block 204" hidden="1"/>
              <p:cNvSpPr>
                <a:spLocks noChangeArrowheads="1"/>
              </p:cNvSpPr>
              <p:nvPr/>
            </p:nvSpPr>
            <p:spPr bwMode="gray">
              <a:xfrm>
                <a:off x="510723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3" name="Content block 203" hidden="1"/>
              <p:cNvSpPr>
                <a:spLocks noChangeArrowheads="1"/>
              </p:cNvSpPr>
              <p:nvPr/>
            </p:nvSpPr>
            <p:spPr bwMode="gray">
              <a:xfrm>
                <a:off x="358262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4" name="Content block 202" hidden="1"/>
              <p:cNvSpPr>
                <a:spLocks noChangeArrowheads="1"/>
              </p:cNvSpPr>
              <p:nvPr/>
            </p:nvSpPr>
            <p:spPr bwMode="gray">
              <a:xfrm>
                <a:off x="205801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5" name="Content block 201" hidden="1"/>
              <p:cNvSpPr>
                <a:spLocks noChangeArrowheads="1"/>
              </p:cNvSpPr>
              <p:nvPr/>
            </p:nvSpPr>
            <p:spPr bwMode="gray">
              <a:xfrm>
                <a:off x="53340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3" name="Group 100" hidden="1"/>
            <p:cNvGrpSpPr/>
            <p:nvPr userDrawn="1"/>
          </p:nvGrpSpPr>
          <p:grpSpPr>
            <a:xfrm>
              <a:off x="533400" y="2054352"/>
              <a:ext cx="8994648" cy="688848"/>
              <a:chOff x="533400" y="2054352"/>
              <a:chExt cx="8994648" cy="688848"/>
            </a:xfrm>
          </p:grpSpPr>
          <p:sp>
            <p:nvSpPr>
              <p:cNvPr id="14" name="Content block 1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5" name="Content block 1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6" name="Content block 104" hidden="1"/>
              <p:cNvSpPr>
                <a:spLocks noChangeArrowheads="1"/>
              </p:cNvSpPr>
              <p:nvPr/>
            </p:nvSpPr>
            <p:spPr bwMode="gray">
              <a:xfrm>
                <a:off x="510723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7" name="Content block 103" hidden="1"/>
              <p:cNvSpPr>
                <a:spLocks noChangeArrowheads="1"/>
              </p:cNvSpPr>
              <p:nvPr/>
            </p:nvSpPr>
            <p:spPr bwMode="gray">
              <a:xfrm>
                <a:off x="358262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8" name="Content block 102" hidden="1"/>
              <p:cNvSpPr>
                <a:spLocks noChangeArrowheads="1"/>
              </p:cNvSpPr>
              <p:nvPr/>
            </p:nvSpPr>
            <p:spPr bwMode="gray">
              <a:xfrm>
                <a:off x="205801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9" name="Content block 101" hidden="1"/>
              <p:cNvSpPr>
                <a:spLocks noChangeArrowheads="1"/>
              </p:cNvSpPr>
              <p:nvPr/>
            </p:nvSpPr>
            <p:spPr bwMode="gray">
              <a:xfrm>
                <a:off x="53340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Best Practices in Power Transmission</a:t>
            </a:r>
          </a:p>
        </p:txBody>
      </p:sp>
      <p:sp>
        <p:nvSpPr>
          <p:cNvPr id="55" name="Section Header"/>
          <p:cNvSpPr txBox="1"/>
          <p:nvPr>
            <p:custDataLst>
              <p:tags r:id="rId3"/>
            </p:custDataLst>
          </p:nvPr>
        </p:nvSpPr>
        <p:spPr>
          <a:xfrm>
            <a:off x="530351" y="704088"/>
            <a:ext cx="3034379" cy="1371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GB" sz="900" noProof="1">
                <a:solidFill>
                  <a:schemeClr val="tx1"/>
                </a:solidFill>
              </a:rPr>
              <a:t>3 Best Practices in Transmission</a:t>
            </a:r>
          </a:p>
        </p:txBody>
      </p:sp>
      <p:sp>
        <p:nvSpPr>
          <p:cNvPr id="56" name="Section Footer"/>
          <p:cNvSpPr txBox="1"/>
          <p:nvPr>
            <p:custDataLst>
              <p:tags r:id="rId4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GB" sz="1100" noProof="1">
                <a:solidFill>
                  <a:schemeClr val="tx1"/>
                </a:solidFill>
              </a:rPr>
              <a:t>PSTCL</a:t>
            </a:r>
          </a:p>
        </p:txBody>
      </p:sp>
      <p:sp>
        <p:nvSpPr>
          <p:cNvPr id="57" name="TextBox 56"/>
          <p:cNvSpPr txBox="1"/>
          <p:nvPr>
            <p:custDataLst>
              <p:tags r:id="rId5"/>
            </p:custDataLst>
          </p:nvPr>
        </p:nvSpPr>
        <p:spPr>
          <a:xfrm>
            <a:off x="9449501" y="7315200"/>
            <a:ext cx="78547" cy="1692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noProof="0">
                <a:solidFill>
                  <a:schemeClr val="tx1"/>
                </a:solidFill>
                <a:latin typeface="+mn-lt"/>
                <a:cs typeface="Arial" pitchFamily="34" charset="0"/>
              </a:rPr>
              <a:t>9</a:t>
            </a:r>
            <a:endParaRPr lang="en-GB" noProof="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8816075" y="4904331"/>
            <a:ext cx="612000" cy="612000"/>
            <a:chOff x="9617181" y="4690710"/>
            <a:chExt cx="612000" cy="612000"/>
          </a:xfrm>
        </p:grpSpPr>
        <p:sp>
          <p:nvSpPr>
            <p:cNvPr id="62" name="Oval 61"/>
            <p:cNvSpPr/>
            <p:nvPr/>
          </p:nvSpPr>
          <p:spPr bwMode="ltGray">
            <a:xfrm>
              <a:off x="9617181" y="4690710"/>
              <a:ext cx="612000" cy="612000"/>
            </a:xfrm>
            <a:prstGeom prst="ellipse">
              <a:avLst/>
            </a:prstGeom>
            <a:solidFill>
              <a:schemeClr val="tx2"/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 err="1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63" name="Freeform 4851"/>
            <p:cNvSpPr>
              <a:spLocks noEditPoints="1"/>
            </p:cNvSpPr>
            <p:nvPr/>
          </p:nvSpPr>
          <p:spPr bwMode="auto">
            <a:xfrm>
              <a:off x="9703458" y="4818431"/>
              <a:ext cx="438669" cy="463039"/>
            </a:xfrm>
            <a:custGeom>
              <a:avLst/>
              <a:gdLst>
                <a:gd name="T0" fmla="*/ 248 w 360"/>
                <a:gd name="T1" fmla="*/ 8 h 380"/>
                <a:gd name="T2" fmla="*/ 274 w 360"/>
                <a:gd name="T3" fmla="*/ 0 h 380"/>
                <a:gd name="T4" fmla="*/ 298 w 360"/>
                <a:gd name="T5" fmla="*/ 28 h 380"/>
                <a:gd name="T6" fmla="*/ 280 w 360"/>
                <a:gd name="T7" fmla="*/ 56 h 380"/>
                <a:gd name="T8" fmla="*/ 258 w 360"/>
                <a:gd name="T9" fmla="*/ 56 h 380"/>
                <a:gd name="T10" fmla="*/ 240 w 360"/>
                <a:gd name="T11" fmla="*/ 28 h 380"/>
                <a:gd name="T12" fmla="*/ 344 w 360"/>
                <a:gd name="T13" fmla="*/ 88 h 380"/>
                <a:gd name="T14" fmla="*/ 288 w 360"/>
                <a:gd name="T15" fmla="*/ 68 h 380"/>
                <a:gd name="T16" fmla="*/ 214 w 360"/>
                <a:gd name="T17" fmla="*/ 70 h 380"/>
                <a:gd name="T18" fmla="*/ 194 w 360"/>
                <a:gd name="T19" fmla="*/ 90 h 380"/>
                <a:gd name="T20" fmla="*/ 224 w 360"/>
                <a:gd name="T21" fmla="*/ 114 h 380"/>
                <a:gd name="T22" fmla="*/ 248 w 360"/>
                <a:gd name="T23" fmla="*/ 166 h 380"/>
                <a:gd name="T24" fmla="*/ 234 w 360"/>
                <a:gd name="T25" fmla="*/ 208 h 380"/>
                <a:gd name="T26" fmla="*/ 278 w 360"/>
                <a:gd name="T27" fmla="*/ 214 h 380"/>
                <a:gd name="T28" fmla="*/ 310 w 360"/>
                <a:gd name="T29" fmla="*/ 244 h 380"/>
                <a:gd name="T30" fmla="*/ 332 w 360"/>
                <a:gd name="T31" fmla="*/ 200 h 380"/>
                <a:gd name="T32" fmla="*/ 348 w 360"/>
                <a:gd name="T33" fmla="*/ 208 h 380"/>
                <a:gd name="T34" fmla="*/ 360 w 360"/>
                <a:gd name="T35" fmla="*/ 190 h 380"/>
                <a:gd name="T36" fmla="*/ 102 w 360"/>
                <a:gd name="T37" fmla="*/ 56 h 380"/>
                <a:gd name="T38" fmla="*/ 120 w 360"/>
                <a:gd name="T39" fmla="*/ 28 h 380"/>
                <a:gd name="T40" fmla="*/ 98 w 360"/>
                <a:gd name="T41" fmla="*/ 0 h 380"/>
                <a:gd name="T42" fmla="*/ 70 w 360"/>
                <a:gd name="T43" fmla="*/ 8 h 380"/>
                <a:gd name="T44" fmla="*/ 62 w 360"/>
                <a:gd name="T45" fmla="*/ 34 h 380"/>
                <a:gd name="T46" fmla="*/ 92 w 360"/>
                <a:gd name="T47" fmla="*/ 58 h 380"/>
                <a:gd name="T48" fmla="*/ 50 w 360"/>
                <a:gd name="T49" fmla="*/ 244 h 380"/>
                <a:gd name="T50" fmla="*/ 74 w 360"/>
                <a:gd name="T51" fmla="*/ 218 h 380"/>
                <a:gd name="T52" fmla="*/ 126 w 360"/>
                <a:gd name="T53" fmla="*/ 208 h 380"/>
                <a:gd name="T54" fmla="*/ 112 w 360"/>
                <a:gd name="T55" fmla="*/ 166 h 380"/>
                <a:gd name="T56" fmla="*/ 128 w 360"/>
                <a:gd name="T57" fmla="*/ 122 h 380"/>
                <a:gd name="T58" fmla="*/ 166 w 360"/>
                <a:gd name="T59" fmla="*/ 90 h 380"/>
                <a:gd name="T60" fmla="*/ 154 w 360"/>
                <a:gd name="T61" fmla="*/ 74 h 380"/>
                <a:gd name="T62" fmla="*/ 72 w 360"/>
                <a:gd name="T63" fmla="*/ 68 h 380"/>
                <a:gd name="T64" fmla="*/ 20 w 360"/>
                <a:gd name="T65" fmla="*/ 80 h 380"/>
                <a:gd name="T66" fmla="*/ 0 w 360"/>
                <a:gd name="T67" fmla="*/ 190 h 380"/>
                <a:gd name="T68" fmla="*/ 12 w 360"/>
                <a:gd name="T69" fmla="*/ 208 h 380"/>
                <a:gd name="T70" fmla="*/ 28 w 360"/>
                <a:gd name="T71" fmla="*/ 200 h 380"/>
                <a:gd name="T72" fmla="*/ 170 w 360"/>
                <a:gd name="T73" fmla="*/ 118 h 380"/>
                <a:gd name="T74" fmla="*/ 136 w 360"/>
                <a:gd name="T75" fmla="*/ 146 h 380"/>
                <a:gd name="T76" fmla="*/ 136 w 360"/>
                <a:gd name="T77" fmla="*/ 184 h 380"/>
                <a:gd name="T78" fmla="*/ 170 w 360"/>
                <a:gd name="T79" fmla="*/ 214 h 380"/>
                <a:gd name="T80" fmla="*/ 208 w 360"/>
                <a:gd name="T81" fmla="*/ 206 h 380"/>
                <a:gd name="T82" fmla="*/ 228 w 360"/>
                <a:gd name="T83" fmla="*/ 166 h 380"/>
                <a:gd name="T84" fmla="*/ 214 w 360"/>
                <a:gd name="T85" fmla="*/ 132 h 380"/>
                <a:gd name="T86" fmla="*/ 296 w 360"/>
                <a:gd name="T87" fmla="*/ 260 h 380"/>
                <a:gd name="T88" fmla="*/ 288 w 360"/>
                <a:gd name="T89" fmla="*/ 246 h 380"/>
                <a:gd name="T90" fmla="*/ 180 w 360"/>
                <a:gd name="T91" fmla="*/ 278 h 380"/>
                <a:gd name="T92" fmla="*/ 82 w 360"/>
                <a:gd name="T93" fmla="*/ 236 h 380"/>
                <a:gd name="T94" fmla="*/ 64 w 360"/>
                <a:gd name="T95" fmla="*/ 260 h 380"/>
                <a:gd name="T96" fmla="*/ 106 w 360"/>
                <a:gd name="T97" fmla="*/ 304 h 380"/>
                <a:gd name="T98" fmla="*/ 146 w 360"/>
                <a:gd name="T99" fmla="*/ 378 h 380"/>
                <a:gd name="T100" fmla="*/ 214 w 360"/>
                <a:gd name="T101" fmla="*/ 378 h 380"/>
                <a:gd name="T102" fmla="*/ 264 w 360"/>
                <a:gd name="T103" fmla="*/ 36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0" h="380">
                  <a:moveTo>
                    <a:pt x="240" y="28"/>
                  </a:moveTo>
                  <a:lnTo>
                    <a:pt x="240" y="28"/>
                  </a:lnTo>
                  <a:lnTo>
                    <a:pt x="240" y="22"/>
                  </a:lnTo>
                  <a:lnTo>
                    <a:pt x="242" y="18"/>
                  </a:lnTo>
                  <a:lnTo>
                    <a:pt x="248" y="8"/>
                  </a:lnTo>
                  <a:lnTo>
                    <a:pt x="258" y="2"/>
                  </a:lnTo>
                  <a:lnTo>
                    <a:pt x="262" y="0"/>
                  </a:lnTo>
                  <a:lnTo>
                    <a:pt x="268" y="0"/>
                  </a:lnTo>
                  <a:lnTo>
                    <a:pt x="268" y="0"/>
                  </a:lnTo>
                  <a:lnTo>
                    <a:pt x="274" y="0"/>
                  </a:lnTo>
                  <a:lnTo>
                    <a:pt x="280" y="2"/>
                  </a:lnTo>
                  <a:lnTo>
                    <a:pt x="290" y="8"/>
                  </a:lnTo>
                  <a:lnTo>
                    <a:pt x="296" y="18"/>
                  </a:lnTo>
                  <a:lnTo>
                    <a:pt x="298" y="22"/>
                  </a:lnTo>
                  <a:lnTo>
                    <a:pt x="298" y="28"/>
                  </a:lnTo>
                  <a:lnTo>
                    <a:pt x="298" y="28"/>
                  </a:lnTo>
                  <a:lnTo>
                    <a:pt x="298" y="34"/>
                  </a:lnTo>
                  <a:lnTo>
                    <a:pt x="296" y="40"/>
                  </a:lnTo>
                  <a:lnTo>
                    <a:pt x="290" y="50"/>
                  </a:lnTo>
                  <a:lnTo>
                    <a:pt x="280" y="56"/>
                  </a:lnTo>
                  <a:lnTo>
                    <a:pt x="274" y="58"/>
                  </a:lnTo>
                  <a:lnTo>
                    <a:pt x="268" y="58"/>
                  </a:lnTo>
                  <a:lnTo>
                    <a:pt x="268" y="58"/>
                  </a:lnTo>
                  <a:lnTo>
                    <a:pt x="262" y="58"/>
                  </a:lnTo>
                  <a:lnTo>
                    <a:pt x="258" y="56"/>
                  </a:lnTo>
                  <a:lnTo>
                    <a:pt x="248" y="50"/>
                  </a:lnTo>
                  <a:lnTo>
                    <a:pt x="242" y="40"/>
                  </a:lnTo>
                  <a:lnTo>
                    <a:pt x="240" y="34"/>
                  </a:lnTo>
                  <a:lnTo>
                    <a:pt x="240" y="28"/>
                  </a:lnTo>
                  <a:lnTo>
                    <a:pt x="240" y="28"/>
                  </a:lnTo>
                  <a:close/>
                  <a:moveTo>
                    <a:pt x="360" y="190"/>
                  </a:moveTo>
                  <a:lnTo>
                    <a:pt x="344" y="90"/>
                  </a:lnTo>
                  <a:lnTo>
                    <a:pt x="344" y="90"/>
                  </a:lnTo>
                  <a:lnTo>
                    <a:pt x="344" y="88"/>
                  </a:lnTo>
                  <a:lnTo>
                    <a:pt x="344" y="88"/>
                  </a:lnTo>
                  <a:lnTo>
                    <a:pt x="340" y="80"/>
                  </a:lnTo>
                  <a:lnTo>
                    <a:pt x="332" y="74"/>
                  </a:lnTo>
                  <a:lnTo>
                    <a:pt x="324" y="70"/>
                  </a:lnTo>
                  <a:lnTo>
                    <a:pt x="314" y="68"/>
                  </a:lnTo>
                  <a:lnTo>
                    <a:pt x="288" y="68"/>
                  </a:lnTo>
                  <a:lnTo>
                    <a:pt x="270" y="102"/>
                  </a:lnTo>
                  <a:lnTo>
                    <a:pt x="250" y="68"/>
                  </a:lnTo>
                  <a:lnTo>
                    <a:pt x="222" y="68"/>
                  </a:lnTo>
                  <a:lnTo>
                    <a:pt x="222" y="68"/>
                  </a:lnTo>
                  <a:lnTo>
                    <a:pt x="214" y="70"/>
                  </a:lnTo>
                  <a:lnTo>
                    <a:pt x="206" y="74"/>
                  </a:lnTo>
                  <a:lnTo>
                    <a:pt x="198" y="80"/>
                  </a:lnTo>
                  <a:lnTo>
                    <a:pt x="194" y="88"/>
                  </a:lnTo>
                  <a:lnTo>
                    <a:pt x="194" y="88"/>
                  </a:lnTo>
                  <a:lnTo>
                    <a:pt x="194" y="90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204" y="102"/>
                  </a:lnTo>
                  <a:lnTo>
                    <a:pt x="214" y="106"/>
                  </a:lnTo>
                  <a:lnTo>
                    <a:pt x="224" y="114"/>
                  </a:lnTo>
                  <a:lnTo>
                    <a:pt x="232" y="122"/>
                  </a:lnTo>
                  <a:lnTo>
                    <a:pt x="240" y="132"/>
                  </a:lnTo>
                  <a:lnTo>
                    <a:pt x="244" y="142"/>
                  </a:lnTo>
                  <a:lnTo>
                    <a:pt x="248" y="154"/>
                  </a:lnTo>
                  <a:lnTo>
                    <a:pt x="248" y="166"/>
                  </a:lnTo>
                  <a:lnTo>
                    <a:pt x="248" y="166"/>
                  </a:lnTo>
                  <a:lnTo>
                    <a:pt x="248" y="178"/>
                  </a:lnTo>
                  <a:lnTo>
                    <a:pt x="246" y="188"/>
                  </a:lnTo>
                  <a:lnTo>
                    <a:pt x="240" y="198"/>
                  </a:lnTo>
                  <a:lnTo>
                    <a:pt x="234" y="208"/>
                  </a:lnTo>
                  <a:lnTo>
                    <a:pt x="250" y="208"/>
                  </a:lnTo>
                  <a:lnTo>
                    <a:pt x="250" y="208"/>
                  </a:lnTo>
                  <a:lnTo>
                    <a:pt x="260" y="208"/>
                  </a:lnTo>
                  <a:lnTo>
                    <a:pt x="270" y="210"/>
                  </a:lnTo>
                  <a:lnTo>
                    <a:pt x="278" y="214"/>
                  </a:lnTo>
                  <a:lnTo>
                    <a:pt x="286" y="218"/>
                  </a:lnTo>
                  <a:lnTo>
                    <a:pt x="294" y="222"/>
                  </a:lnTo>
                  <a:lnTo>
                    <a:pt x="300" y="228"/>
                  </a:lnTo>
                  <a:lnTo>
                    <a:pt x="306" y="236"/>
                  </a:lnTo>
                  <a:lnTo>
                    <a:pt x="310" y="244"/>
                  </a:lnTo>
                  <a:lnTo>
                    <a:pt x="308" y="118"/>
                  </a:lnTo>
                  <a:lnTo>
                    <a:pt x="318" y="118"/>
                  </a:lnTo>
                  <a:lnTo>
                    <a:pt x="330" y="196"/>
                  </a:lnTo>
                  <a:lnTo>
                    <a:pt x="330" y="196"/>
                  </a:lnTo>
                  <a:lnTo>
                    <a:pt x="332" y="200"/>
                  </a:lnTo>
                  <a:lnTo>
                    <a:pt x="336" y="204"/>
                  </a:lnTo>
                  <a:lnTo>
                    <a:pt x="340" y="208"/>
                  </a:lnTo>
                  <a:lnTo>
                    <a:pt x="346" y="208"/>
                  </a:lnTo>
                  <a:lnTo>
                    <a:pt x="346" y="208"/>
                  </a:lnTo>
                  <a:lnTo>
                    <a:pt x="348" y="208"/>
                  </a:lnTo>
                  <a:lnTo>
                    <a:pt x="348" y="208"/>
                  </a:lnTo>
                  <a:lnTo>
                    <a:pt x="354" y="206"/>
                  </a:lnTo>
                  <a:lnTo>
                    <a:pt x="358" y="202"/>
                  </a:lnTo>
                  <a:lnTo>
                    <a:pt x="360" y="196"/>
                  </a:lnTo>
                  <a:lnTo>
                    <a:pt x="360" y="190"/>
                  </a:lnTo>
                  <a:lnTo>
                    <a:pt x="360" y="190"/>
                  </a:lnTo>
                  <a:close/>
                  <a:moveTo>
                    <a:pt x="92" y="58"/>
                  </a:moveTo>
                  <a:lnTo>
                    <a:pt x="92" y="58"/>
                  </a:lnTo>
                  <a:lnTo>
                    <a:pt x="98" y="58"/>
                  </a:lnTo>
                  <a:lnTo>
                    <a:pt x="102" y="56"/>
                  </a:lnTo>
                  <a:lnTo>
                    <a:pt x="112" y="50"/>
                  </a:lnTo>
                  <a:lnTo>
                    <a:pt x="118" y="40"/>
                  </a:lnTo>
                  <a:lnTo>
                    <a:pt x="120" y="34"/>
                  </a:lnTo>
                  <a:lnTo>
                    <a:pt x="120" y="28"/>
                  </a:lnTo>
                  <a:lnTo>
                    <a:pt x="120" y="28"/>
                  </a:lnTo>
                  <a:lnTo>
                    <a:pt x="120" y="22"/>
                  </a:lnTo>
                  <a:lnTo>
                    <a:pt x="118" y="18"/>
                  </a:lnTo>
                  <a:lnTo>
                    <a:pt x="112" y="8"/>
                  </a:lnTo>
                  <a:lnTo>
                    <a:pt x="102" y="2"/>
                  </a:lnTo>
                  <a:lnTo>
                    <a:pt x="98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0" y="8"/>
                  </a:lnTo>
                  <a:lnTo>
                    <a:pt x="64" y="18"/>
                  </a:lnTo>
                  <a:lnTo>
                    <a:pt x="62" y="22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34"/>
                  </a:lnTo>
                  <a:lnTo>
                    <a:pt x="64" y="40"/>
                  </a:lnTo>
                  <a:lnTo>
                    <a:pt x="70" y="50"/>
                  </a:lnTo>
                  <a:lnTo>
                    <a:pt x="80" y="56"/>
                  </a:lnTo>
                  <a:lnTo>
                    <a:pt x="86" y="58"/>
                  </a:lnTo>
                  <a:lnTo>
                    <a:pt x="92" y="58"/>
                  </a:lnTo>
                  <a:lnTo>
                    <a:pt x="92" y="58"/>
                  </a:lnTo>
                  <a:close/>
                  <a:moveTo>
                    <a:pt x="30" y="196"/>
                  </a:moveTo>
                  <a:lnTo>
                    <a:pt x="42" y="118"/>
                  </a:lnTo>
                  <a:lnTo>
                    <a:pt x="52" y="118"/>
                  </a:lnTo>
                  <a:lnTo>
                    <a:pt x="50" y="244"/>
                  </a:lnTo>
                  <a:lnTo>
                    <a:pt x="50" y="244"/>
                  </a:lnTo>
                  <a:lnTo>
                    <a:pt x="54" y="236"/>
                  </a:lnTo>
                  <a:lnTo>
                    <a:pt x="60" y="228"/>
                  </a:lnTo>
                  <a:lnTo>
                    <a:pt x="66" y="222"/>
                  </a:lnTo>
                  <a:lnTo>
                    <a:pt x="74" y="218"/>
                  </a:lnTo>
                  <a:lnTo>
                    <a:pt x="82" y="214"/>
                  </a:lnTo>
                  <a:lnTo>
                    <a:pt x="90" y="210"/>
                  </a:lnTo>
                  <a:lnTo>
                    <a:pt x="100" y="208"/>
                  </a:lnTo>
                  <a:lnTo>
                    <a:pt x="110" y="208"/>
                  </a:lnTo>
                  <a:lnTo>
                    <a:pt x="126" y="208"/>
                  </a:lnTo>
                  <a:lnTo>
                    <a:pt x="126" y="208"/>
                  </a:lnTo>
                  <a:lnTo>
                    <a:pt x="120" y="198"/>
                  </a:lnTo>
                  <a:lnTo>
                    <a:pt x="114" y="188"/>
                  </a:lnTo>
                  <a:lnTo>
                    <a:pt x="112" y="178"/>
                  </a:lnTo>
                  <a:lnTo>
                    <a:pt x="112" y="166"/>
                  </a:lnTo>
                  <a:lnTo>
                    <a:pt x="112" y="166"/>
                  </a:lnTo>
                  <a:lnTo>
                    <a:pt x="112" y="154"/>
                  </a:lnTo>
                  <a:lnTo>
                    <a:pt x="116" y="142"/>
                  </a:lnTo>
                  <a:lnTo>
                    <a:pt x="120" y="132"/>
                  </a:lnTo>
                  <a:lnTo>
                    <a:pt x="128" y="122"/>
                  </a:lnTo>
                  <a:lnTo>
                    <a:pt x="136" y="114"/>
                  </a:lnTo>
                  <a:lnTo>
                    <a:pt x="146" y="106"/>
                  </a:lnTo>
                  <a:lnTo>
                    <a:pt x="156" y="102"/>
                  </a:lnTo>
                  <a:lnTo>
                    <a:pt x="168" y="98"/>
                  </a:lnTo>
                  <a:lnTo>
                    <a:pt x="166" y="90"/>
                  </a:lnTo>
                  <a:lnTo>
                    <a:pt x="166" y="90"/>
                  </a:lnTo>
                  <a:lnTo>
                    <a:pt x="166" y="88"/>
                  </a:lnTo>
                  <a:lnTo>
                    <a:pt x="166" y="88"/>
                  </a:lnTo>
                  <a:lnTo>
                    <a:pt x="162" y="80"/>
                  </a:lnTo>
                  <a:lnTo>
                    <a:pt x="154" y="74"/>
                  </a:lnTo>
                  <a:lnTo>
                    <a:pt x="146" y="70"/>
                  </a:lnTo>
                  <a:lnTo>
                    <a:pt x="138" y="68"/>
                  </a:lnTo>
                  <a:lnTo>
                    <a:pt x="110" y="68"/>
                  </a:lnTo>
                  <a:lnTo>
                    <a:pt x="90" y="102"/>
                  </a:lnTo>
                  <a:lnTo>
                    <a:pt x="72" y="68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36" y="70"/>
                  </a:lnTo>
                  <a:lnTo>
                    <a:pt x="28" y="74"/>
                  </a:lnTo>
                  <a:lnTo>
                    <a:pt x="20" y="8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96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4" y="208"/>
                  </a:lnTo>
                  <a:lnTo>
                    <a:pt x="14" y="208"/>
                  </a:lnTo>
                  <a:lnTo>
                    <a:pt x="20" y="208"/>
                  </a:lnTo>
                  <a:lnTo>
                    <a:pt x="24" y="204"/>
                  </a:lnTo>
                  <a:lnTo>
                    <a:pt x="28" y="200"/>
                  </a:lnTo>
                  <a:lnTo>
                    <a:pt x="30" y="196"/>
                  </a:lnTo>
                  <a:lnTo>
                    <a:pt x="30" y="196"/>
                  </a:lnTo>
                  <a:close/>
                  <a:moveTo>
                    <a:pt x="180" y="118"/>
                  </a:moveTo>
                  <a:lnTo>
                    <a:pt x="180" y="118"/>
                  </a:lnTo>
                  <a:lnTo>
                    <a:pt x="170" y="118"/>
                  </a:lnTo>
                  <a:lnTo>
                    <a:pt x="162" y="120"/>
                  </a:lnTo>
                  <a:lnTo>
                    <a:pt x="152" y="126"/>
                  </a:lnTo>
                  <a:lnTo>
                    <a:pt x="146" y="132"/>
                  </a:lnTo>
                  <a:lnTo>
                    <a:pt x="140" y="138"/>
                  </a:lnTo>
                  <a:lnTo>
                    <a:pt x="136" y="146"/>
                  </a:lnTo>
                  <a:lnTo>
                    <a:pt x="132" y="156"/>
                  </a:lnTo>
                  <a:lnTo>
                    <a:pt x="132" y="166"/>
                  </a:lnTo>
                  <a:lnTo>
                    <a:pt x="132" y="166"/>
                  </a:lnTo>
                  <a:lnTo>
                    <a:pt x="132" y="176"/>
                  </a:lnTo>
                  <a:lnTo>
                    <a:pt x="136" y="184"/>
                  </a:lnTo>
                  <a:lnTo>
                    <a:pt x="140" y="194"/>
                  </a:lnTo>
                  <a:lnTo>
                    <a:pt x="146" y="200"/>
                  </a:lnTo>
                  <a:lnTo>
                    <a:pt x="152" y="206"/>
                  </a:lnTo>
                  <a:lnTo>
                    <a:pt x="162" y="210"/>
                  </a:lnTo>
                  <a:lnTo>
                    <a:pt x="170" y="214"/>
                  </a:lnTo>
                  <a:lnTo>
                    <a:pt x="180" y="214"/>
                  </a:lnTo>
                  <a:lnTo>
                    <a:pt x="180" y="214"/>
                  </a:lnTo>
                  <a:lnTo>
                    <a:pt x="190" y="214"/>
                  </a:lnTo>
                  <a:lnTo>
                    <a:pt x="200" y="210"/>
                  </a:lnTo>
                  <a:lnTo>
                    <a:pt x="208" y="206"/>
                  </a:lnTo>
                  <a:lnTo>
                    <a:pt x="214" y="200"/>
                  </a:lnTo>
                  <a:lnTo>
                    <a:pt x="220" y="194"/>
                  </a:lnTo>
                  <a:lnTo>
                    <a:pt x="224" y="184"/>
                  </a:lnTo>
                  <a:lnTo>
                    <a:pt x="228" y="176"/>
                  </a:lnTo>
                  <a:lnTo>
                    <a:pt x="228" y="166"/>
                  </a:lnTo>
                  <a:lnTo>
                    <a:pt x="228" y="166"/>
                  </a:lnTo>
                  <a:lnTo>
                    <a:pt x="228" y="156"/>
                  </a:lnTo>
                  <a:lnTo>
                    <a:pt x="224" y="146"/>
                  </a:lnTo>
                  <a:lnTo>
                    <a:pt x="220" y="138"/>
                  </a:lnTo>
                  <a:lnTo>
                    <a:pt x="214" y="132"/>
                  </a:lnTo>
                  <a:lnTo>
                    <a:pt x="208" y="126"/>
                  </a:lnTo>
                  <a:lnTo>
                    <a:pt x="200" y="120"/>
                  </a:lnTo>
                  <a:lnTo>
                    <a:pt x="190" y="118"/>
                  </a:lnTo>
                  <a:lnTo>
                    <a:pt x="180" y="118"/>
                  </a:lnTo>
                  <a:close/>
                  <a:moveTo>
                    <a:pt x="296" y="260"/>
                  </a:moveTo>
                  <a:lnTo>
                    <a:pt x="296" y="260"/>
                  </a:lnTo>
                  <a:lnTo>
                    <a:pt x="294" y="258"/>
                  </a:lnTo>
                  <a:lnTo>
                    <a:pt x="294" y="258"/>
                  </a:lnTo>
                  <a:lnTo>
                    <a:pt x="292" y="252"/>
                  </a:lnTo>
                  <a:lnTo>
                    <a:pt x="288" y="246"/>
                  </a:lnTo>
                  <a:lnTo>
                    <a:pt x="278" y="236"/>
                  </a:lnTo>
                  <a:lnTo>
                    <a:pt x="266" y="230"/>
                  </a:lnTo>
                  <a:lnTo>
                    <a:pt x="250" y="228"/>
                  </a:lnTo>
                  <a:lnTo>
                    <a:pt x="210" y="228"/>
                  </a:lnTo>
                  <a:lnTo>
                    <a:pt x="180" y="278"/>
                  </a:lnTo>
                  <a:lnTo>
                    <a:pt x="150" y="228"/>
                  </a:lnTo>
                  <a:lnTo>
                    <a:pt x="110" y="228"/>
                  </a:lnTo>
                  <a:lnTo>
                    <a:pt x="110" y="228"/>
                  </a:lnTo>
                  <a:lnTo>
                    <a:pt x="94" y="230"/>
                  </a:lnTo>
                  <a:lnTo>
                    <a:pt x="82" y="236"/>
                  </a:lnTo>
                  <a:lnTo>
                    <a:pt x="72" y="246"/>
                  </a:lnTo>
                  <a:lnTo>
                    <a:pt x="68" y="252"/>
                  </a:lnTo>
                  <a:lnTo>
                    <a:pt x="66" y="258"/>
                  </a:lnTo>
                  <a:lnTo>
                    <a:pt x="66" y="258"/>
                  </a:lnTo>
                  <a:lnTo>
                    <a:pt x="64" y="260"/>
                  </a:lnTo>
                  <a:lnTo>
                    <a:pt x="52" y="336"/>
                  </a:lnTo>
                  <a:lnTo>
                    <a:pt x="52" y="336"/>
                  </a:lnTo>
                  <a:lnTo>
                    <a:pt x="72" y="352"/>
                  </a:lnTo>
                  <a:lnTo>
                    <a:pt x="96" y="362"/>
                  </a:lnTo>
                  <a:lnTo>
                    <a:pt x="106" y="304"/>
                  </a:lnTo>
                  <a:lnTo>
                    <a:pt x="118" y="304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30" y="374"/>
                  </a:lnTo>
                  <a:lnTo>
                    <a:pt x="146" y="378"/>
                  </a:lnTo>
                  <a:lnTo>
                    <a:pt x="162" y="380"/>
                  </a:lnTo>
                  <a:lnTo>
                    <a:pt x="180" y="380"/>
                  </a:lnTo>
                  <a:lnTo>
                    <a:pt x="180" y="380"/>
                  </a:lnTo>
                  <a:lnTo>
                    <a:pt x="196" y="380"/>
                  </a:lnTo>
                  <a:lnTo>
                    <a:pt x="214" y="378"/>
                  </a:lnTo>
                  <a:lnTo>
                    <a:pt x="230" y="374"/>
                  </a:lnTo>
                  <a:lnTo>
                    <a:pt x="246" y="370"/>
                  </a:lnTo>
                  <a:lnTo>
                    <a:pt x="242" y="304"/>
                  </a:lnTo>
                  <a:lnTo>
                    <a:pt x="254" y="304"/>
                  </a:lnTo>
                  <a:lnTo>
                    <a:pt x="264" y="362"/>
                  </a:lnTo>
                  <a:lnTo>
                    <a:pt x="264" y="362"/>
                  </a:lnTo>
                  <a:lnTo>
                    <a:pt x="288" y="350"/>
                  </a:lnTo>
                  <a:lnTo>
                    <a:pt x="308" y="336"/>
                  </a:lnTo>
                  <a:lnTo>
                    <a:pt x="296" y="26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13993" y="4799964"/>
            <a:ext cx="8805772" cy="2258672"/>
            <a:chOff x="810196" y="2844527"/>
            <a:chExt cx="6161690" cy="3195057"/>
          </a:xfrm>
        </p:grpSpPr>
        <p:sp>
          <p:nvSpPr>
            <p:cNvPr id="68" name="Arc 67"/>
            <p:cNvSpPr/>
            <p:nvPr/>
          </p:nvSpPr>
          <p:spPr>
            <a:xfrm>
              <a:off x="810196" y="2844527"/>
              <a:ext cx="2736304" cy="2736304"/>
            </a:xfrm>
            <a:prstGeom prst="arc">
              <a:avLst>
                <a:gd name="adj1" fmla="val 20369113"/>
                <a:gd name="adj2" fmla="val 16797269"/>
              </a:avLst>
            </a:prstGeom>
            <a:ln w="1270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+mj-lt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2034332" y="4011403"/>
              <a:ext cx="1482672" cy="0"/>
            </a:xfrm>
            <a:prstGeom prst="line">
              <a:avLst/>
            </a:prstGeom>
            <a:ln w="1270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Chord 69"/>
            <p:cNvSpPr/>
            <p:nvPr/>
          </p:nvSpPr>
          <p:spPr bwMode="ltGray">
            <a:xfrm>
              <a:off x="962113" y="3016560"/>
              <a:ext cx="2038653" cy="3023024"/>
            </a:xfrm>
            <a:prstGeom prst="chord">
              <a:avLst>
                <a:gd name="adj1" fmla="val 6349068"/>
                <a:gd name="adj2" fmla="val 15238606"/>
              </a:avLst>
            </a:prstGeom>
            <a:solidFill>
              <a:schemeClr val="accent1">
                <a:lumMod val="40000"/>
                <a:lumOff val="60000"/>
                <a:alpha val="50196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 err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915600" y="3177907"/>
              <a:ext cx="5056286" cy="4047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1200" b="1" i="1" dirty="0">
                  <a:solidFill>
                    <a:schemeClr val="tx2"/>
                  </a:solidFill>
                  <a:latin typeface="+mj-lt"/>
                </a:rPr>
                <a:t>Best Practices in Human Resource management and development</a:t>
              </a:r>
              <a:endParaRPr lang="en-GB" sz="12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065296" y="3833470"/>
              <a:ext cx="810272" cy="7965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4400" b="1" dirty="0">
                  <a:solidFill>
                    <a:schemeClr val="tx2"/>
                  </a:solidFill>
                  <a:latin typeface="+mj-lt"/>
                </a:rPr>
                <a:t>02</a:t>
              </a:r>
              <a:endParaRPr lang="en-GB" sz="4400" dirty="0">
                <a:solidFill>
                  <a:schemeClr val="tx2"/>
                </a:solidFill>
                <a:latin typeface="+mj-lt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13994" y="2197008"/>
            <a:ext cx="9114054" cy="2354138"/>
            <a:chOff x="502095" y="4035714"/>
            <a:chExt cx="7449574" cy="2756225"/>
          </a:xfrm>
        </p:grpSpPr>
        <p:grpSp>
          <p:nvGrpSpPr>
            <p:cNvPr id="79" name="Group 78"/>
            <p:cNvGrpSpPr/>
            <p:nvPr/>
          </p:nvGrpSpPr>
          <p:grpSpPr>
            <a:xfrm>
              <a:off x="7342771" y="4193113"/>
              <a:ext cx="572567" cy="657951"/>
              <a:chOff x="11665812" y="4886063"/>
              <a:chExt cx="612869" cy="704263"/>
            </a:xfrm>
          </p:grpSpPr>
          <p:sp>
            <p:nvSpPr>
              <p:cNvPr id="87" name="Oval 86"/>
              <p:cNvSpPr/>
              <p:nvPr/>
            </p:nvSpPr>
            <p:spPr bwMode="ltGray">
              <a:xfrm>
                <a:off x="11694661" y="4886063"/>
                <a:ext cx="535442" cy="704263"/>
              </a:xfrm>
              <a:prstGeom prst="ellipse">
                <a:avLst/>
              </a:prstGeom>
              <a:solidFill>
                <a:schemeClr val="tx2"/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 err="1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88" name="Freeform 4830"/>
              <p:cNvSpPr>
                <a:spLocks noEditPoints="1"/>
              </p:cNvSpPr>
              <p:nvPr/>
            </p:nvSpPr>
            <p:spPr bwMode="auto">
              <a:xfrm>
                <a:off x="11665812" y="4940484"/>
                <a:ext cx="612869" cy="541956"/>
              </a:xfrm>
              <a:custGeom>
                <a:avLst/>
                <a:gdLst>
                  <a:gd name="T0" fmla="*/ 478 w 500"/>
                  <a:gd name="T1" fmla="*/ 164 h 400"/>
                  <a:gd name="T2" fmla="*/ 422 w 500"/>
                  <a:gd name="T3" fmla="*/ 150 h 400"/>
                  <a:gd name="T4" fmla="*/ 374 w 500"/>
                  <a:gd name="T5" fmla="*/ 120 h 400"/>
                  <a:gd name="T6" fmla="*/ 358 w 500"/>
                  <a:gd name="T7" fmla="*/ 106 h 400"/>
                  <a:gd name="T8" fmla="*/ 356 w 500"/>
                  <a:gd name="T9" fmla="*/ 104 h 400"/>
                  <a:gd name="T10" fmla="*/ 260 w 500"/>
                  <a:gd name="T11" fmla="*/ 8 h 400"/>
                  <a:gd name="T12" fmla="*/ 260 w 500"/>
                  <a:gd name="T13" fmla="*/ 6 h 400"/>
                  <a:gd name="T14" fmla="*/ 256 w 500"/>
                  <a:gd name="T15" fmla="*/ 4 h 400"/>
                  <a:gd name="T16" fmla="*/ 256 w 500"/>
                  <a:gd name="T17" fmla="*/ 2 h 400"/>
                  <a:gd name="T18" fmla="*/ 252 w 500"/>
                  <a:gd name="T19" fmla="*/ 0 h 400"/>
                  <a:gd name="T20" fmla="*/ 252 w 500"/>
                  <a:gd name="T21" fmla="*/ 0 h 400"/>
                  <a:gd name="T22" fmla="*/ 248 w 500"/>
                  <a:gd name="T23" fmla="*/ 0 h 400"/>
                  <a:gd name="T24" fmla="*/ 248 w 500"/>
                  <a:gd name="T25" fmla="*/ 0 h 400"/>
                  <a:gd name="T26" fmla="*/ 244 w 500"/>
                  <a:gd name="T27" fmla="*/ 2 h 400"/>
                  <a:gd name="T28" fmla="*/ 244 w 500"/>
                  <a:gd name="T29" fmla="*/ 4 h 400"/>
                  <a:gd name="T30" fmla="*/ 240 w 500"/>
                  <a:gd name="T31" fmla="*/ 6 h 400"/>
                  <a:gd name="T32" fmla="*/ 214 w 500"/>
                  <a:gd name="T33" fmla="*/ 102 h 400"/>
                  <a:gd name="T34" fmla="*/ 144 w 500"/>
                  <a:gd name="T35" fmla="*/ 104 h 400"/>
                  <a:gd name="T36" fmla="*/ 142 w 500"/>
                  <a:gd name="T37" fmla="*/ 106 h 400"/>
                  <a:gd name="T38" fmla="*/ 126 w 500"/>
                  <a:gd name="T39" fmla="*/ 120 h 400"/>
                  <a:gd name="T40" fmla="*/ 78 w 500"/>
                  <a:gd name="T41" fmla="*/ 150 h 400"/>
                  <a:gd name="T42" fmla="*/ 22 w 500"/>
                  <a:gd name="T43" fmla="*/ 164 h 400"/>
                  <a:gd name="T44" fmla="*/ 0 w 500"/>
                  <a:gd name="T45" fmla="*/ 186 h 400"/>
                  <a:gd name="T46" fmla="*/ 0 w 500"/>
                  <a:gd name="T47" fmla="*/ 186 h 400"/>
                  <a:gd name="T48" fmla="*/ 20 w 500"/>
                  <a:gd name="T49" fmla="*/ 184 h 400"/>
                  <a:gd name="T50" fmla="*/ 80 w 500"/>
                  <a:gd name="T51" fmla="*/ 170 h 400"/>
                  <a:gd name="T52" fmla="*/ 134 w 500"/>
                  <a:gd name="T53" fmla="*/ 140 h 400"/>
                  <a:gd name="T54" fmla="*/ 138 w 500"/>
                  <a:gd name="T55" fmla="*/ 388 h 400"/>
                  <a:gd name="T56" fmla="*/ 140 w 500"/>
                  <a:gd name="T57" fmla="*/ 394 h 400"/>
                  <a:gd name="T58" fmla="*/ 146 w 500"/>
                  <a:gd name="T59" fmla="*/ 400 h 400"/>
                  <a:gd name="T60" fmla="*/ 154 w 500"/>
                  <a:gd name="T61" fmla="*/ 398 h 400"/>
                  <a:gd name="T62" fmla="*/ 250 w 500"/>
                  <a:gd name="T63" fmla="*/ 322 h 400"/>
                  <a:gd name="T64" fmla="*/ 342 w 500"/>
                  <a:gd name="T65" fmla="*/ 392 h 400"/>
                  <a:gd name="T66" fmla="*/ 352 w 500"/>
                  <a:gd name="T67" fmla="*/ 400 h 400"/>
                  <a:gd name="T68" fmla="*/ 358 w 500"/>
                  <a:gd name="T69" fmla="*/ 398 h 400"/>
                  <a:gd name="T70" fmla="*/ 362 w 500"/>
                  <a:gd name="T71" fmla="*/ 388 h 400"/>
                  <a:gd name="T72" fmla="*/ 350 w 500"/>
                  <a:gd name="T73" fmla="*/ 126 h 400"/>
                  <a:gd name="T74" fmla="*/ 402 w 500"/>
                  <a:gd name="T75" fmla="*/ 162 h 400"/>
                  <a:gd name="T76" fmla="*/ 458 w 500"/>
                  <a:gd name="T77" fmla="*/ 182 h 400"/>
                  <a:gd name="T78" fmla="*/ 500 w 500"/>
                  <a:gd name="T79" fmla="*/ 186 h 400"/>
                  <a:gd name="T80" fmla="*/ 500 w 500"/>
                  <a:gd name="T81" fmla="*/ 186 h 400"/>
                  <a:gd name="T82" fmla="*/ 498 w 500"/>
                  <a:gd name="T83" fmla="*/ 166 h 400"/>
                  <a:gd name="T84" fmla="*/ 282 w 500"/>
                  <a:gd name="T85" fmla="*/ 166 h 400"/>
                  <a:gd name="T86" fmla="*/ 250 w 500"/>
                  <a:gd name="T87" fmla="*/ 220 h 400"/>
                  <a:gd name="T88" fmla="*/ 280 w 500"/>
                  <a:gd name="T89" fmla="*/ 202 h 400"/>
                  <a:gd name="T90" fmla="*/ 236 w 500"/>
                  <a:gd name="T91" fmla="*/ 102 h 400"/>
                  <a:gd name="T92" fmla="*/ 270 w 500"/>
                  <a:gd name="T93" fmla="*/ 122 h 400"/>
                  <a:gd name="T94" fmla="*/ 224 w 500"/>
                  <a:gd name="T95" fmla="*/ 146 h 400"/>
                  <a:gd name="T96" fmla="*/ 230 w 500"/>
                  <a:gd name="T97" fmla="*/ 172 h 400"/>
                  <a:gd name="T98" fmla="*/ 184 w 500"/>
                  <a:gd name="T99" fmla="*/ 122 h 400"/>
                  <a:gd name="T100" fmla="*/ 184 w 500"/>
                  <a:gd name="T101" fmla="*/ 122 h 400"/>
                  <a:gd name="T102" fmla="*/ 196 w 500"/>
                  <a:gd name="T103" fmla="*/ 250 h 400"/>
                  <a:gd name="T104" fmla="*/ 186 w 500"/>
                  <a:gd name="T105" fmla="*/ 286 h 400"/>
                  <a:gd name="T106" fmla="*/ 200 w 500"/>
                  <a:gd name="T107" fmla="*/ 272 h 400"/>
                  <a:gd name="T108" fmla="*/ 250 w 500"/>
                  <a:gd name="T109" fmla="*/ 300 h 400"/>
                  <a:gd name="T110" fmla="*/ 270 w 500"/>
                  <a:gd name="T111" fmla="*/ 312 h 400"/>
                  <a:gd name="T112" fmla="*/ 304 w 500"/>
                  <a:gd name="T113" fmla="*/ 250 h 400"/>
                  <a:gd name="T114" fmla="*/ 304 w 500"/>
                  <a:gd name="T115" fmla="*/ 250 h 400"/>
                  <a:gd name="T116" fmla="*/ 316 w 500"/>
                  <a:gd name="T117" fmla="*/ 122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0" h="400">
                    <a:moveTo>
                      <a:pt x="498" y="166"/>
                    </a:moveTo>
                    <a:lnTo>
                      <a:pt x="498" y="166"/>
                    </a:lnTo>
                    <a:lnTo>
                      <a:pt x="478" y="164"/>
                    </a:lnTo>
                    <a:lnTo>
                      <a:pt x="460" y="162"/>
                    </a:lnTo>
                    <a:lnTo>
                      <a:pt x="440" y="156"/>
                    </a:lnTo>
                    <a:lnTo>
                      <a:pt x="422" y="150"/>
                    </a:lnTo>
                    <a:lnTo>
                      <a:pt x="406" y="142"/>
                    </a:lnTo>
                    <a:lnTo>
                      <a:pt x="388" y="130"/>
                    </a:lnTo>
                    <a:lnTo>
                      <a:pt x="374" y="120"/>
                    </a:lnTo>
                    <a:lnTo>
                      <a:pt x="358" y="106"/>
                    </a:lnTo>
                    <a:lnTo>
                      <a:pt x="358" y="106"/>
                    </a:lnTo>
                    <a:lnTo>
                      <a:pt x="358" y="106"/>
                    </a:lnTo>
                    <a:lnTo>
                      <a:pt x="358" y="106"/>
                    </a:lnTo>
                    <a:lnTo>
                      <a:pt x="356" y="104"/>
                    </a:lnTo>
                    <a:lnTo>
                      <a:pt x="356" y="104"/>
                    </a:lnTo>
                    <a:lnTo>
                      <a:pt x="352" y="102"/>
                    </a:lnTo>
                    <a:lnTo>
                      <a:pt x="286" y="102"/>
                    </a:lnTo>
                    <a:lnTo>
                      <a:pt x="260" y="8"/>
                    </a:lnTo>
                    <a:lnTo>
                      <a:pt x="260" y="8"/>
                    </a:lnTo>
                    <a:lnTo>
                      <a:pt x="260" y="6"/>
                    </a:lnTo>
                    <a:lnTo>
                      <a:pt x="260" y="6"/>
                    </a:lnTo>
                    <a:lnTo>
                      <a:pt x="258" y="4"/>
                    </a:lnTo>
                    <a:lnTo>
                      <a:pt x="258" y="4"/>
                    </a:lnTo>
                    <a:lnTo>
                      <a:pt x="256" y="4"/>
                    </a:lnTo>
                    <a:lnTo>
                      <a:pt x="256" y="4"/>
                    </a:lnTo>
                    <a:lnTo>
                      <a:pt x="256" y="2"/>
                    </a:lnTo>
                    <a:lnTo>
                      <a:pt x="256" y="2"/>
                    </a:lnTo>
                    <a:lnTo>
                      <a:pt x="254" y="2"/>
                    </a:lnTo>
                    <a:lnTo>
                      <a:pt x="254" y="2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0" y="0"/>
                    </a:lnTo>
                    <a:lnTo>
                      <a:pt x="250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6" y="2"/>
                    </a:lnTo>
                    <a:lnTo>
                      <a:pt x="246" y="2"/>
                    </a:lnTo>
                    <a:lnTo>
                      <a:pt x="244" y="2"/>
                    </a:lnTo>
                    <a:lnTo>
                      <a:pt x="244" y="2"/>
                    </a:lnTo>
                    <a:lnTo>
                      <a:pt x="244" y="4"/>
                    </a:lnTo>
                    <a:lnTo>
                      <a:pt x="244" y="4"/>
                    </a:lnTo>
                    <a:lnTo>
                      <a:pt x="242" y="4"/>
                    </a:lnTo>
                    <a:lnTo>
                      <a:pt x="242" y="4"/>
                    </a:lnTo>
                    <a:lnTo>
                      <a:pt x="240" y="6"/>
                    </a:lnTo>
                    <a:lnTo>
                      <a:pt x="240" y="6"/>
                    </a:lnTo>
                    <a:lnTo>
                      <a:pt x="240" y="8"/>
                    </a:lnTo>
                    <a:lnTo>
                      <a:pt x="214" y="102"/>
                    </a:lnTo>
                    <a:lnTo>
                      <a:pt x="148" y="102"/>
                    </a:lnTo>
                    <a:lnTo>
                      <a:pt x="148" y="102"/>
                    </a:lnTo>
                    <a:lnTo>
                      <a:pt x="144" y="104"/>
                    </a:lnTo>
                    <a:lnTo>
                      <a:pt x="144" y="104"/>
                    </a:lnTo>
                    <a:lnTo>
                      <a:pt x="142" y="106"/>
                    </a:lnTo>
                    <a:lnTo>
                      <a:pt x="142" y="106"/>
                    </a:lnTo>
                    <a:lnTo>
                      <a:pt x="142" y="106"/>
                    </a:lnTo>
                    <a:lnTo>
                      <a:pt x="142" y="106"/>
                    </a:lnTo>
                    <a:lnTo>
                      <a:pt x="126" y="120"/>
                    </a:lnTo>
                    <a:lnTo>
                      <a:pt x="112" y="130"/>
                    </a:lnTo>
                    <a:lnTo>
                      <a:pt x="94" y="142"/>
                    </a:lnTo>
                    <a:lnTo>
                      <a:pt x="78" y="150"/>
                    </a:lnTo>
                    <a:lnTo>
                      <a:pt x="60" y="156"/>
                    </a:lnTo>
                    <a:lnTo>
                      <a:pt x="40" y="162"/>
                    </a:lnTo>
                    <a:lnTo>
                      <a:pt x="22" y="164"/>
                    </a:lnTo>
                    <a:lnTo>
                      <a:pt x="2" y="166"/>
                    </a:lnTo>
                    <a:lnTo>
                      <a:pt x="2" y="16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20" y="184"/>
                    </a:lnTo>
                    <a:lnTo>
                      <a:pt x="40" y="182"/>
                    </a:lnTo>
                    <a:lnTo>
                      <a:pt x="60" y="176"/>
                    </a:lnTo>
                    <a:lnTo>
                      <a:pt x="80" y="170"/>
                    </a:lnTo>
                    <a:lnTo>
                      <a:pt x="98" y="162"/>
                    </a:lnTo>
                    <a:lnTo>
                      <a:pt x="116" y="152"/>
                    </a:lnTo>
                    <a:lnTo>
                      <a:pt x="134" y="140"/>
                    </a:lnTo>
                    <a:lnTo>
                      <a:pt x="150" y="126"/>
                    </a:lnTo>
                    <a:lnTo>
                      <a:pt x="200" y="156"/>
                    </a:lnTo>
                    <a:lnTo>
                      <a:pt x="138" y="388"/>
                    </a:lnTo>
                    <a:lnTo>
                      <a:pt x="138" y="388"/>
                    </a:lnTo>
                    <a:lnTo>
                      <a:pt x="138" y="392"/>
                    </a:lnTo>
                    <a:lnTo>
                      <a:pt x="140" y="394"/>
                    </a:lnTo>
                    <a:lnTo>
                      <a:pt x="142" y="398"/>
                    </a:lnTo>
                    <a:lnTo>
                      <a:pt x="146" y="400"/>
                    </a:lnTo>
                    <a:lnTo>
                      <a:pt x="146" y="400"/>
                    </a:lnTo>
                    <a:lnTo>
                      <a:pt x="148" y="400"/>
                    </a:lnTo>
                    <a:lnTo>
                      <a:pt x="148" y="400"/>
                    </a:lnTo>
                    <a:lnTo>
                      <a:pt x="154" y="398"/>
                    </a:lnTo>
                    <a:lnTo>
                      <a:pt x="158" y="392"/>
                    </a:lnTo>
                    <a:lnTo>
                      <a:pt x="164" y="372"/>
                    </a:lnTo>
                    <a:lnTo>
                      <a:pt x="250" y="322"/>
                    </a:lnTo>
                    <a:lnTo>
                      <a:pt x="336" y="372"/>
                    </a:lnTo>
                    <a:lnTo>
                      <a:pt x="342" y="392"/>
                    </a:lnTo>
                    <a:lnTo>
                      <a:pt x="342" y="392"/>
                    </a:lnTo>
                    <a:lnTo>
                      <a:pt x="346" y="398"/>
                    </a:lnTo>
                    <a:lnTo>
                      <a:pt x="352" y="400"/>
                    </a:lnTo>
                    <a:lnTo>
                      <a:pt x="352" y="400"/>
                    </a:lnTo>
                    <a:lnTo>
                      <a:pt x="354" y="400"/>
                    </a:lnTo>
                    <a:lnTo>
                      <a:pt x="354" y="400"/>
                    </a:lnTo>
                    <a:lnTo>
                      <a:pt x="358" y="398"/>
                    </a:lnTo>
                    <a:lnTo>
                      <a:pt x="360" y="394"/>
                    </a:lnTo>
                    <a:lnTo>
                      <a:pt x="362" y="392"/>
                    </a:lnTo>
                    <a:lnTo>
                      <a:pt x="362" y="388"/>
                    </a:lnTo>
                    <a:lnTo>
                      <a:pt x="300" y="156"/>
                    </a:lnTo>
                    <a:lnTo>
                      <a:pt x="350" y="126"/>
                    </a:lnTo>
                    <a:lnTo>
                      <a:pt x="350" y="126"/>
                    </a:lnTo>
                    <a:lnTo>
                      <a:pt x="366" y="140"/>
                    </a:lnTo>
                    <a:lnTo>
                      <a:pt x="384" y="152"/>
                    </a:lnTo>
                    <a:lnTo>
                      <a:pt x="402" y="162"/>
                    </a:lnTo>
                    <a:lnTo>
                      <a:pt x="420" y="170"/>
                    </a:lnTo>
                    <a:lnTo>
                      <a:pt x="438" y="176"/>
                    </a:lnTo>
                    <a:lnTo>
                      <a:pt x="458" y="182"/>
                    </a:lnTo>
                    <a:lnTo>
                      <a:pt x="480" y="184"/>
                    </a:lnTo>
                    <a:lnTo>
                      <a:pt x="500" y="186"/>
                    </a:lnTo>
                    <a:lnTo>
                      <a:pt x="500" y="186"/>
                    </a:lnTo>
                    <a:lnTo>
                      <a:pt x="500" y="186"/>
                    </a:lnTo>
                    <a:lnTo>
                      <a:pt x="500" y="186"/>
                    </a:lnTo>
                    <a:lnTo>
                      <a:pt x="500" y="186"/>
                    </a:lnTo>
                    <a:lnTo>
                      <a:pt x="500" y="186"/>
                    </a:lnTo>
                    <a:lnTo>
                      <a:pt x="498" y="166"/>
                    </a:lnTo>
                    <a:lnTo>
                      <a:pt x="498" y="166"/>
                    </a:lnTo>
                    <a:close/>
                    <a:moveTo>
                      <a:pt x="286" y="182"/>
                    </a:moveTo>
                    <a:lnTo>
                      <a:pt x="270" y="172"/>
                    </a:lnTo>
                    <a:lnTo>
                      <a:pt x="282" y="166"/>
                    </a:lnTo>
                    <a:lnTo>
                      <a:pt x="286" y="182"/>
                    </a:lnTo>
                    <a:close/>
                    <a:moveTo>
                      <a:pt x="280" y="202"/>
                    </a:moveTo>
                    <a:lnTo>
                      <a:pt x="250" y="220"/>
                    </a:lnTo>
                    <a:lnTo>
                      <a:pt x="220" y="202"/>
                    </a:lnTo>
                    <a:lnTo>
                      <a:pt x="250" y="184"/>
                    </a:lnTo>
                    <a:lnTo>
                      <a:pt x="280" y="202"/>
                    </a:lnTo>
                    <a:close/>
                    <a:moveTo>
                      <a:pt x="250" y="50"/>
                    </a:moveTo>
                    <a:lnTo>
                      <a:pt x="264" y="102"/>
                    </a:lnTo>
                    <a:lnTo>
                      <a:pt x="236" y="102"/>
                    </a:lnTo>
                    <a:lnTo>
                      <a:pt x="250" y="50"/>
                    </a:lnTo>
                    <a:close/>
                    <a:moveTo>
                      <a:pt x="230" y="122"/>
                    </a:moveTo>
                    <a:lnTo>
                      <a:pt x="270" y="122"/>
                    </a:lnTo>
                    <a:lnTo>
                      <a:pt x="276" y="146"/>
                    </a:lnTo>
                    <a:lnTo>
                      <a:pt x="250" y="162"/>
                    </a:lnTo>
                    <a:lnTo>
                      <a:pt x="224" y="146"/>
                    </a:lnTo>
                    <a:lnTo>
                      <a:pt x="230" y="122"/>
                    </a:lnTo>
                    <a:close/>
                    <a:moveTo>
                      <a:pt x="218" y="166"/>
                    </a:moveTo>
                    <a:lnTo>
                      <a:pt x="230" y="172"/>
                    </a:lnTo>
                    <a:lnTo>
                      <a:pt x="214" y="182"/>
                    </a:lnTo>
                    <a:lnTo>
                      <a:pt x="218" y="166"/>
                    </a:lnTo>
                    <a:close/>
                    <a:moveTo>
                      <a:pt x="184" y="122"/>
                    </a:moveTo>
                    <a:lnTo>
                      <a:pt x="210" y="122"/>
                    </a:lnTo>
                    <a:lnTo>
                      <a:pt x="206" y="136"/>
                    </a:lnTo>
                    <a:lnTo>
                      <a:pt x="184" y="122"/>
                    </a:lnTo>
                    <a:close/>
                    <a:moveTo>
                      <a:pt x="206" y="216"/>
                    </a:moveTo>
                    <a:lnTo>
                      <a:pt x="230" y="232"/>
                    </a:lnTo>
                    <a:lnTo>
                      <a:pt x="196" y="250"/>
                    </a:lnTo>
                    <a:lnTo>
                      <a:pt x="206" y="216"/>
                    </a:lnTo>
                    <a:close/>
                    <a:moveTo>
                      <a:pt x="170" y="346"/>
                    </a:moveTo>
                    <a:lnTo>
                      <a:pt x="186" y="286"/>
                    </a:lnTo>
                    <a:lnTo>
                      <a:pt x="230" y="312"/>
                    </a:lnTo>
                    <a:lnTo>
                      <a:pt x="170" y="346"/>
                    </a:lnTo>
                    <a:close/>
                    <a:moveTo>
                      <a:pt x="200" y="272"/>
                    </a:moveTo>
                    <a:lnTo>
                      <a:pt x="250" y="242"/>
                    </a:lnTo>
                    <a:lnTo>
                      <a:pt x="300" y="272"/>
                    </a:lnTo>
                    <a:lnTo>
                      <a:pt x="250" y="300"/>
                    </a:lnTo>
                    <a:lnTo>
                      <a:pt x="200" y="272"/>
                    </a:lnTo>
                    <a:close/>
                    <a:moveTo>
                      <a:pt x="330" y="346"/>
                    </a:moveTo>
                    <a:lnTo>
                      <a:pt x="270" y="312"/>
                    </a:lnTo>
                    <a:lnTo>
                      <a:pt x="314" y="286"/>
                    </a:lnTo>
                    <a:lnTo>
                      <a:pt x="330" y="346"/>
                    </a:lnTo>
                    <a:close/>
                    <a:moveTo>
                      <a:pt x="304" y="250"/>
                    </a:moveTo>
                    <a:lnTo>
                      <a:pt x="270" y="232"/>
                    </a:lnTo>
                    <a:lnTo>
                      <a:pt x="294" y="216"/>
                    </a:lnTo>
                    <a:lnTo>
                      <a:pt x="304" y="250"/>
                    </a:lnTo>
                    <a:close/>
                    <a:moveTo>
                      <a:pt x="294" y="136"/>
                    </a:moveTo>
                    <a:lnTo>
                      <a:pt x="290" y="122"/>
                    </a:lnTo>
                    <a:lnTo>
                      <a:pt x="316" y="122"/>
                    </a:lnTo>
                    <a:lnTo>
                      <a:pt x="294" y="1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502095" y="4035714"/>
              <a:ext cx="7449574" cy="2756225"/>
              <a:chOff x="810196" y="2844527"/>
              <a:chExt cx="7449574" cy="2924150"/>
            </a:xfrm>
          </p:grpSpPr>
          <p:sp>
            <p:nvSpPr>
              <p:cNvPr id="81" name="Arc 80"/>
              <p:cNvSpPr/>
              <p:nvPr/>
            </p:nvSpPr>
            <p:spPr>
              <a:xfrm>
                <a:off x="810196" y="2844527"/>
                <a:ext cx="2736304" cy="2736304"/>
              </a:xfrm>
              <a:prstGeom prst="arc">
                <a:avLst>
                  <a:gd name="adj1" fmla="val 20369113"/>
                  <a:gd name="adj2" fmla="val 16797269"/>
                </a:avLst>
              </a:prstGeom>
              <a:ln w="127000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+mj-lt"/>
                </a:endParaRPr>
              </a:p>
            </p:txBody>
          </p:sp>
          <p:cxnSp>
            <p:nvCxnSpPr>
              <p:cNvPr id="82" name="Straight Connector 81"/>
              <p:cNvCxnSpPr/>
              <p:nvPr/>
            </p:nvCxnSpPr>
            <p:spPr>
              <a:xfrm>
                <a:off x="2034332" y="4011403"/>
                <a:ext cx="1482672" cy="0"/>
              </a:xfrm>
              <a:prstGeom prst="line">
                <a:avLst/>
              </a:prstGeom>
              <a:ln w="127000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Chord 82"/>
              <p:cNvSpPr/>
              <p:nvPr/>
            </p:nvSpPr>
            <p:spPr bwMode="ltGray">
              <a:xfrm>
                <a:off x="976218" y="3010245"/>
                <a:ext cx="2423576" cy="2758432"/>
              </a:xfrm>
              <a:prstGeom prst="chord">
                <a:avLst>
                  <a:gd name="adj1" fmla="val 6349068"/>
                  <a:gd name="adj2" fmla="val 15238606"/>
                </a:avLst>
              </a:prstGeom>
              <a:solidFill>
                <a:schemeClr val="accent1">
                  <a:lumMod val="40000"/>
                  <a:lumOff val="60000"/>
                  <a:alpha val="50196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 err="1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2100213" y="3158215"/>
                <a:ext cx="5056286" cy="40471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>
                  <a:spcAft>
                    <a:spcPts val="900"/>
                  </a:spcAft>
                </a:pPr>
                <a:r>
                  <a:rPr lang="en-GB" sz="1200" b="1" i="1" dirty="0">
                    <a:solidFill>
                      <a:schemeClr val="tx2"/>
                    </a:solidFill>
                    <a:latin typeface="+mj-lt"/>
                  </a:rPr>
                  <a:t>O&amp;M Best Practices</a:t>
                </a:r>
                <a:endParaRPr lang="en-GB" sz="1200" dirty="0">
                  <a:solidFill>
                    <a:schemeClr val="tx2"/>
                  </a:solidFill>
                  <a:latin typeface="+mj-lt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2034332" y="3709550"/>
                <a:ext cx="6225438" cy="19521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GB" sz="1200" dirty="0">
                    <a:latin typeface="+mj-lt"/>
                  </a:rPr>
                  <a:t>Hot line washing of substation and lines with specifically designed machines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GB" sz="1200" dirty="0">
                    <a:latin typeface="+mj-lt"/>
                  </a:rPr>
                  <a:t>Techniques such as live-line working to enable certain types of maintenance to be carried out without taking transmission lines out of service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GB" sz="1200" dirty="0">
                    <a:latin typeface="+mj-lt"/>
                  </a:rPr>
                  <a:t>Deployment of Emergency Restoration Systems to restore collapsed towers due to natural calamity in shortest possible time 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GB" sz="1200" dirty="0">
                    <a:latin typeface="+mj-lt"/>
                  </a:rPr>
                  <a:t>Use of helicopters for transmission line patrolling and washing of insulators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GB" sz="1200" dirty="0">
                    <a:latin typeface="+mj-lt"/>
                  </a:rPr>
                  <a:t>Installation of on-line health assessment and monitoring equipment at field locations for continuous health monitoring of equipment and assets</a:t>
                </a:r>
              </a:p>
              <a:p>
                <a:pPr marL="171450" indent="-171450">
                  <a:spcAft>
                    <a:spcPts val="900"/>
                  </a:spcAft>
                  <a:buFont typeface="Arial" panose="020B0604020202020204" pitchFamily="34" charset="0"/>
                  <a:buChar char="•"/>
                </a:pPr>
                <a:endParaRPr lang="en-GB" sz="1200" dirty="0">
                  <a:latin typeface="+mj-lt"/>
                </a:endParaRPr>
              </a:p>
              <a:p>
                <a:pPr>
                  <a:spcAft>
                    <a:spcPts val="900"/>
                  </a:spcAft>
                </a:pPr>
                <a:endParaRPr lang="en-GB" sz="1200" dirty="0">
                  <a:latin typeface="+mj-lt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1065296" y="3833470"/>
                <a:ext cx="810272" cy="79650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>
                  <a:spcAft>
                    <a:spcPts val="900"/>
                  </a:spcAft>
                </a:pPr>
                <a:r>
                  <a:rPr lang="en-GB" sz="4400" b="1" dirty="0">
                    <a:solidFill>
                      <a:schemeClr val="tx2"/>
                    </a:solidFill>
                    <a:latin typeface="+mj-lt"/>
                  </a:rPr>
                  <a:t>01</a:t>
                </a:r>
                <a:endParaRPr lang="en-GB" sz="4400" dirty="0">
                  <a:solidFill>
                    <a:schemeClr val="tx2"/>
                  </a:solidFill>
                  <a:latin typeface="+mj-lt"/>
                </a:endParaRPr>
              </a:p>
            </p:txBody>
          </p:sp>
        </p:grpSp>
      </p:grpSp>
      <p:sp>
        <p:nvSpPr>
          <p:cNvPr id="89" name="TextBox 88"/>
          <p:cNvSpPr txBox="1"/>
          <p:nvPr/>
        </p:nvSpPr>
        <p:spPr>
          <a:xfrm>
            <a:off x="1905000" y="5566515"/>
            <a:ext cx="7523075" cy="12540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latin typeface="+mj-lt"/>
              </a:rPr>
              <a:t>Outsourcing of O&amp;M of small substations to optimize Manpower cost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latin typeface="+mj-lt"/>
              </a:rPr>
              <a:t>Development of training modules and  programs to sensitize the employees about the latest developments in the sector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latin typeface="+mj-lt"/>
              </a:rPr>
              <a:t>Establishment of training centres to impart training on Technical, Safety and Soft skills to the employees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latin typeface="+mj-lt"/>
              </a:rPr>
              <a:t>Financial support to employees towards obtaining higher relevant education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latin typeface="+mj-lt"/>
              </a:rPr>
              <a:t>Recognition and reward to employees for technical papers in National/International seminars/conferences/ workshops to encourage</a:t>
            </a:r>
          </a:p>
          <a:p>
            <a:pPr>
              <a:spcAft>
                <a:spcPts val="900"/>
              </a:spcAft>
            </a:pPr>
            <a:endParaRPr lang="en-GB" sz="1200" dirty="0">
              <a:latin typeface="+mj-lt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>
            <a:off x="726092" y="4748230"/>
            <a:ext cx="8757507" cy="1"/>
          </a:xfrm>
          <a:prstGeom prst="line">
            <a:avLst/>
          </a:prstGeom>
          <a:ln w="12700"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325">
            <a:hlinkClick r:id="rId8" action="ppaction://hlinksldjump"/>
            <a:extLst>
              <a:ext uri="{FF2B5EF4-FFF2-40B4-BE49-F238E27FC236}">
                <a16:creationId xmlns:a16="http://schemas.microsoft.com/office/drawing/2014/main" id="{6F9D8A3B-D63E-46DF-96EF-BBA86F338BB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051839" y="704088"/>
            <a:ext cx="468975" cy="123111"/>
          </a:xfrm>
          <a:prstGeom prst="rect">
            <a:avLst/>
          </a:prstGeom>
          <a:noFill/>
          <a:ln>
            <a:noFill/>
          </a:ln>
        </p:spPr>
        <p:txBody>
          <a:bodyPr wrap="none" lIns="27432" tIns="0" rIns="27432" bIns="0" rtlCol="0">
            <a:spAutoFit/>
          </a:bodyPr>
          <a:lstStyle/>
          <a:p>
            <a:r>
              <a:rPr lang="en-GB" sz="800" noProof="1">
                <a:solidFill>
                  <a:schemeClr val="tx1"/>
                </a:solidFill>
                <a:latin typeface="+mn-lt"/>
                <a:cs typeface="Arial" pitchFamily="34" charset="0"/>
              </a:rPr>
              <a:t>Contents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8904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id" hidden="1"/>
          <p:cNvGrpSpPr/>
          <p:nvPr>
            <p:custDataLst>
              <p:tags r:id="rId2"/>
            </p:custDataLst>
          </p:nvPr>
        </p:nvGrpSpPr>
        <p:grpSpPr>
          <a:xfrm>
            <a:off x="530352" y="612648"/>
            <a:ext cx="8997696" cy="6848856"/>
            <a:chOff x="530352" y="612648"/>
            <a:chExt cx="8997696" cy="6848856"/>
          </a:xfrm>
        </p:grpSpPr>
        <p:grpSp>
          <p:nvGrpSpPr>
            <p:cNvPr id="5" name="Group 4" hidden="1"/>
            <p:cNvGrpSpPr/>
            <p:nvPr userDrawn="1"/>
          </p:nvGrpSpPr>
          <p:grpSpPr>
            <a:xfrm>
              <a:off x="530352" y="7159752"/>
              <a:ext cx="8997696" cy="301752"/>
              <a:chOff x="530352" y="7159752"/>
              <a:chExt cx="8997696" cy="301752"/>
            </a:xfrm>
          </p:grpSpPr>
          <p:sp>
            <p:nvSpPr>
              <p:cNvPr id="52" name="Footer block" hidden="1"/>
              <p:cNvSpPr>
                <a:spLocks noChangeArrowheads="1"/>
              </p:cNvSpPr>
              <p:nvPr/>
            </p:nvSpPr>
            <p:spPr bwMode="gray">
              <a:xfrm>
                <a:off x="6629400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3" name="Footer block" hidden="1"/>
              <p:cNvSpPr>
                <a:spLocks noChangeArrowheads="1"/>
              </p:cNvSpPr>
              <p:nvPr/>
            </p:nvSpPr>
            <p:spPr bwMode="gray">
              <a:xfrm>
                <a:off x="3584448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4" name="Footer block" hidden="1"/>
              <p:cNvSpPr>
                <a:spLocks noChangeArrowheads="1"/>
              </p:cNvSpPr>
              <p:nvPr/>
            </p:nvSpPr>
            <p:spPr bwMode="gray">
              <a:xfrm>
                <a:off x="530352" y="7159752"/>
                <a:ext cx="2898648" cy="301752"/>
              </a:xfrm>
              <a:prstGeom prst="rect">
                <a:avLst/>
              </a:prstGeom>
              <a:solidFill>
                <a:srgbClr val="CCFFFF">
                  <a:alpha val="25000"/>
                </a:srgbClr>
              </a:solidFill>
              <a:ln w="6350" cap="rnd">
                <a:solidFill>
                  <a:srgbClr val="CCFFFF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6" name="Group 5" hidden="1"/>
            <p:cNvGrpSpPr/>
            <p:nvPr userDrawn="1"/>
          </p:nvGrpSpPr>
          <p:grpSpPr>
            <a:xfrm>
              <a:off x="530352" y="1066800"/>
              <a:ext cx="8997696" cy="835152"/>
              <a:chOff x="530352" y="1066800"/>
              <a:chExt cx="8997696" cy="835152"/>
            </a:xfrm>
          </p:grpSpPr>
          <p:sp>
            <p:nvSpPr>
              <p:cNvPr id="50" name="Title block" hidden="1"/>
              <p:cNvSpPr>
                <a:spLocks noChangeArrowheads="1"/>
              </p:cNvSpPr>
              <p:nvPr userDrawn="1"/>
            </p:nvSpPr>
            <p:spPr bwMode="gray">
              <a:xfrm>
                <a:off x="5102352" y="1066800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51" name="Title block" hidden="1"/>
              <p:cNvSpPr>
                <a:spLocks noChangeArrowheads="1"/>
              </p:cNvSpPr>
              <p:nvPr/>
            </p:nvSpPr>
            <p:spPr bwMode="gray">
              <a:xfrm>
                <a:off x="530352" y="1069848"/>
                <a:ext cx="4425696" cy="832104"/>
              </a:xfrm>
              <a:prstGeom prst="rect">
                <a:avLst/>
              </a:prstGeom>
              <a:solidFill>
                <a:srgbClr val="FCC3D7">
                  <a:alpha val="25000"/>
                </a:srgbClr>
              </a:solidFill>
              <a:ln w="6350" cap="rnd">
                <a:solidFill>
                  <a:srgbClr val="FCC3D7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sp>
          <p:nvSpPr>
            <p:cNvPr id="7" name="Header block" hidden="1"/>
            <p:cNvSpPr>
              <a:spLocks noChangeArrowheads="1"/>
            </p:cNvSpPr>
            <p:nvPr userDrawn="1"/>
          </p:nvSpPr>
          <p:spPr bwMode="gray">
            <a:xfrm>
              <a:off x="530352" y="612648"/>
              <a:ext cx="8988552" cy="228600"/>
            </a:xfrm>
            <a:prstGeom prst="rect">
              <a:avLst/>
            </a:prstGeom>
            <a:solidFill>
              <a:srgbClr val="CCFFFF">
                <a:alpha val="25000"/>
              </a:srgbClr>
            </a:solidFill>
            <a:ln w="6350" cap="rnd">
              <a:solidFill>
                <a:srgbClr val="CCFFFF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 defTabSz="801688">
                <a:buSzPct val="90000"/>
                <a:defRPr/>
              </a:pPr>
              <a:endParaRPr lang="en-GB" sz="1400" dirty="0">
                <a:solidFill>
                  <a:schemeClr val="folHlink"/>
                </a:solidFill>
                <a:cs typeface="Arial" charset="0"/>
              </a:endParaRPr>
            </a:p>
          </p:txBody>
        </p:sp>
        <p:grpSp>
          <p:nvGrpSpPr>
            <p:cNvPr id="8" name="Group 600" hidden="1"/>
            <p:cNvGrpSpPr/>
            <p:nvPr userDrawn="1"/>
          </p:nvGrpSpPr>
          <p:grpSpPr>
            <a:xfrm>
              <a:off x="533400" y="6245352"/>
              <a:ext cx="8994648" cy="688848"/>
              <a:chOff x="533400" y="6013704"/>
              <a:chExt cx="8994648" cy="688848"/>
            </a:xfrm>
          </p:grpSpPr>
          <p:sp>
            <p:nvSpPr>
              <p:cNvPr id="44" name="Content block 6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5" name="Content block 6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60137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6" name="Content block 604" hidden="1"/>
              <p:cNvSpPr>
                <a:spLocks noChangeArrowheads="1"/>
              </p:cNvSpPr>
              <p:nvPr/>
            </p:nvSpPr>
            <p:spPr bwMode="gray">
              <a:xfrm>
                <a:off x="510723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7" name="Content block 603" hidden="1"/>
              <p:cNvSpPr>
                <a:spLocks noChangeArrowheads="1"/>
              </p:cNvSpPr>
              <p:nvPr/>
            </p:nvSpPr>
            <p:spPr bwMode="gray">
              <a:xfrm>
                <a:off x="358262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8" name="Content block 602" hidden="1"/>
              <p:cNvSpPr>
                <a:spLocks noChangeArrowheads="1"/>
              </p:cNvSpPr>
              <p:nvPr/>
            </p:nvSpPr>
            <p:spPr bwMode="gray">
              <a:xfrm>
                <a:off x="205801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9" name="Content block 601" hidden="1"/>
              <p:cNvSpPr>
                <a:spLocks noChangeArrowheads="1"/>
              </p:cNvSpPr>
              <p:nvPr/>
            </p:nvSpPr>
            <p:spPr bwMode="gray">
              <a:xfrm>
                <a:off x="533400" y="60167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9" name="Group 500" hidden="1"/>
            <p:cNvGrpSpPr/>
            <p:nvPr userDrawn="1"/>
          </p:nvGrpSpPr>
          <p:grpSpPr>
            <a:xfrm>
              <a:off x="533400" y="5407152"/>
              <a:ext cx="8994648" cy="688848"/>
              <a:chOff x="533400" y="5026152"/>
              <a:chExt cx="8994648" cy="688848"/>
            </a:xfrm>
          </p:grpSpPr>
          <p:sp>
            <p:nvSpPr>
              <p:cNvPr id="38" name="Content block 5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9" name="Content block 5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50261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0" name="Content block 504" hidden="1"/>
              <p:cNvSpPr>
                <a:spLocks noChangeArrowheads="1"/>
              </p:cNvSpPr>
              <p:nvPr/>
            </p:nvSpPr>
            <p:spPr bwMode="gray">
              <a:xfrm>
                <a:off x="510723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1" name="Content block 503" hidden="1"/>
              <p:cNvSpPr>
                <a:spLocks noChangeArrowheads="1"/>
              </p:cNvSpPr>
              <p:nvPr/>
            </p:nvSpPr>
            <p:spPr bwMode="gray">
              <a:xfrm>
                <a:off x="358262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2" name="Content block 502" hidden="1"/>
              <p:cNvSpPr>
                <a:spLocks noChangeArrowheads="1"/>
              </p:cNvSpPr>
              <p:nvPr/>
            </p:nvSpPr>
            <p:spPr bwMode="gray">
              <a:xfrm>
                <a:off x="205801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43" name="Content block 501" hidden="1"/>
              <p:cNvSpPr>
                <a:spLocks noChangeArrowheads="1"/>
              </p:cNvSpPr>
              <p:nvPr/>
            </p:nvSpPr>
            <p:spPr bwMode="gray">
              <a:xfrm>
                <a:off x="533400" y="50292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0" name="Group 400" hidden="1"/>
            <p:cNvGrpSpPr/>
            <p:nvPr userDrawn="1"/>
          </p:nvGrpSpPr>
          <p:grpSpPr>
            <a:xfrm>
              <a:off x="533400" y="4568952"/>
              <a:ext cx="8994648" cy="688848"/>
              <a:chOff x="533400" y="4038600"/>
              <a:chExt cx="8994648" cy="688848"/>
            </a:xfrm>
          </p:grpSpPr>
          <p:sp>
            <p:nvSpPr>
              <p:cNvPr id="32" name="Content block 4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3" name="Content block 4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40386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4" name="Content block 404" hidden="1"/>
              <p:cNvSpPr>
                <a:spLocks noChangeArrowheads="1"/>
              </p:cNvSpPr>
              <p:nvPr/>
            </p:nvSpPr>
            <p:spPr bwMode="gray">
              <a:xfrm>
                <a:off x="510723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5" name="Content block 403" hidden="1"/>
              <p:cNvSpPr>
                <a:spLocks noChangeArrowheads="1"/>
              </p:cNvSpPr>
              <p:nvPr/>
            </p:nvSpPr>
            <p:spPr bwMode="gray">
              <a:xfrm>
                <a:off x="358262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6" name="Content block 402" hidden="1"/>
              <p:cNvSpPr>
                <a:spLocks noChangeArrowheads="1"/>
              </p:cNvSpPr>
              <p:nvPr/>
            </p:nvSpPr>
            <p:spPr bwMode="gray">
              <a:xfrm>
                <a:off x="205801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7" name="Content block 401" hidden="1"/>
              <p:cNvSpPr>
                <a:spLocks noChangeArrowheads="1"/>
              </p:cNvSpPr>
              <p:nvPr/>
            </p:nvSpPr>
            <p:spPr bwMode="gray">
              <a:xfrm>
                <a:off x="533400" y="40416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1" name="Group 300" hidden="1"/>
            <p:cNvGrpSpPr/>
            <p:nvPr userDrawn="1"/>
          </p:nvGrpSpPr>
          <p:grpSpPr>
            <a:xfrm>
              <a:off x="533400" y="3730752"/>
              <a:ext cx="8994648" cy="688848"/>
              <a:chOff x="533400" y="3041904"/>
              <a:chExt cx="8994648" cy="688848"/>
            </a:xfrm>
          </p:grpSpPr>
          <p:sp>
            <p:nvSpPr>
              <p:cNvPr id="26" name="Content block 3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7" name="Content block 3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3041904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8" name="Content block 304" hidden="1"/>
              <p:cNvSpPr>
                <a:spLocks noChangeArrowheads="1"/>
              </p:cNvSpPr>
              <p:nvPr/>
            </p:nvSpPr>
            <p:spPr bwMode="gray">
              <a:xfrm>
                <a:off x="510723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9" name="Content block 303" hidden="1"/>
              <p:cNvSpPr>
                <a:spLocks noChangeArrowheads="1"/>
              </p:cNvSpPr>
              <p:nvPr/>
            </p:nvSpPr>
            <p:spPr bwMode="gray">
              <a:xfrm>
                <a:off x="358262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0" name="Content block 302" hidden="1"/>
              <p:cNvSpPr>
                <a:spLocks noChangeArrowheads="1"/>
              </p:cNvSpPr>
              <p:nvPr/>
            </p:nvSpPr>
            <p:spPr bwMode="gray">
              <a:xfrm>
                <a:off x="205801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31" name="Content block 301" hidden="1"/>
              <p:cNvSpPr>
                <a:spLocks noChangeArrowheads="1"/>
              </p:cNvSpPr>
              <p:nvPr/>
            </p:nvSpPr>
            <p:spPr bwMode="gray">
              <a:xfrm>
                <a:off x="533400" y="30449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2" name="Group 200" hidden="1"/>
            <p:cNvGrpSpPr/>
            <p:nvPr userDrawn="1"/>
          </p:nvGrpSpPr>
          <p:grpSpPr>
            <a:xfrm>
              <a:off x="533400" y="2892552"/>
              <a:ext cx="8994648" cy="688848"/>
              <a:chOff x="533400" y="1066800"/>
              <a:chExt cx="8994648" cy="688848"/>
            </a:xfrm>
          </p:grpSpPr>
          <p:sp>
            <p:nvSpPr>
              <p:cNvPr id="20" name="Content block 2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1" name="Content block 2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10668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2" name="Content block 204" hidden="1"/>
              <p:cNvSpPr>
                <a:spLocks noChangeArrowheads="1"/>
              </p:cNvSpPr>
              <p:nvPr/>
            </p:nvSpPr>
            <p:spPr bwMode="gray">
              <a:xfrm>
                <a:off x="510723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3" name="Content block 203" hidden="1"/>
              <p:cNvSpPr>
                <a:spLocks noChangeArrowheads="1"/>
              </p:cNvSpPr>
              <p:nvPr/>
            </p:nvSpPr>
            <p:spPr bwMode="gray">
              <a:xfrm>
                <a:off x="358262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4" name="Content block 202" hidden="1"/>
              <p:cNvSpPr>
                <a:spLocks noChangeArrowheads="1"/>
              </p:cNvSpPr>
              <p:nvPr/>
            </p:nvSpPr>
            <p:spPr bwMode="gray">
              <a:xfrm>
                <a:off x="205801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25" name="Content block 201" hidden="1"/>
              <p:cNvSpPr>
                <a:spLocks noChangeArrowheads="1"/>
              </p:cNvSpPr>
              <p:nvPr/>
            </p:nvSpPr>
            <p:spPr bwMode="gray">
              <a:xfrm>
                <a:off x="533400" y="1069848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  <p:grpSp>
          <p:nvGrpSpPr>
            <p:cNvPr id="13" name="Group 100" hidden="1"/>
            <p:cNvGrpSpPr/>
            <p:nvPr userDrawn="1"/>
          </p:nvGrpSpPr>
          <p:grpSpPr>
            <a:xfrm>
              <a:off x="533400" y="2054352"/>
              <a:ext cx="8994648" cy="688848"/>
              <a:chOff x="533400" y="2054352"/>
              <a:chExt cx="8994648" cy="688848"/>
            </a:xfrm>
          </p:grpSpPr>
          <p:sp>
            <p:nvSpPr>
              <p:cNvPr id="14" name="Content block 106" hidden="1"/>
              <p:cNvSpPr>
                <a:spLocks noChangeArrowheads="1"/>
              </p:cNvSpPr>
              <p:nvPr userDrawn="1"/>
            </p:nvSpPr>
            <p:spPr bwMode="gray">
              <a:xfrm>
                <a:off x="8156448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5" name="Content block 105" hidden="1"/>
              <p:cNvSpPr>
                <a:spLocks noChangeArrowheads="1"/>
              </p:cNvSpPr>
              <p:nvPr userDrawn="1"/>
            </p:nvSpPr>
            <p:spPr bwMode="gray">
              <a:xfrm>
                <a:off x="6631840" y="2054352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6" name="Content block 104" hidden="1"/>
              <p:cNvSpPr>
                <a:spLocks noChangeArrowheads="1"/>
              </p:cNvSpPr>
              <p:nvPr/>
            </p:nvSpPr>
            <p:spPr bwMode="gray">
              <a:xfrm>
                <a:off x="510723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7" name="Content block 103" hidden="1"/>
              <p:cNvSpPr>
                <a:spLocks noChangeArrowheads="1"/>
              </p:cNvSpPr>
              <p:nvPr/>
            </p:nvSpPr>
            <p:spPr bwMode="gray">
              <a:xfrm>
                <a:off x="358262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8" name="Content block 102" hidden="1"/>
              <p:cNvSpPr>
                <a:spLocks noChangeArrowheads="1"/>
              </p:cNvSpPr>
              <p:nvPr/>
            </p:nvSpPr>
            <p:spPr bwMode="gray">
              <a:xfrm>
                <a:off x="205801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  <p:sp>
            <p:nvSpPr>
              <p:cNvPr id="19" name="Content block 101" hidden="1"/>
              <p:cNvSpPr>
                <a:spLocks noChangeArrowheads="1"/>
              </p:cNvSpPr>
              <p:nvPr/>
            </p:nvSpPr>
            <p:spPr bwMode="gray">
              <a:xfrm>
                <a:off x="533400" y="2057400"/>
                <a:ext cx="1371600" cy="685800"/>
              </a:xfrm>
              <a:prstGeom prst="rect">
                <a:avLst/>
              </a:prstGeom>
              <a:solidFill>
                <a:srgbClr val="E7EBE0">
                  <a:alpha val="50000"/>
                </a:srgbClr>
              </a:solidFill>
              <a:ln w="6350">
                <a:solidFill>
                  <a:srgbClr val="E7EBE0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 defTabSz="912813">
                  <a:defRPr/>
                </a:pPr>
                <a:endParaRPr lang="en-GB" dirty="0"/>
              </a:p>
            </p:txBody>
          </p:sp>
        </p:grp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Best Practices in Power Transmission</a:t>
            </a:r>
          </a:p>
        </p:txBody>
      </p:sp>
      <p:sp>
        <p:nvSpPr>
          <p:cNvPr id="55" name="Section Header"/>
          <p:cNvSpPr txBox="1"/>
          <p:nvPr>
            <p:custDataLst>
              <p:tags r:id="rId3"/>
            </p:custDataLst>
          </p:nvPr>
        </p:nvSpPr>
        <p:spPr>
          <a:xfrm>
            <a:off x="530351" y="704088"/>
            <a:ext cx="3034379" cy="1371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GB" sz="900" noProof="1">
                <a:solidFill>
                  <a:schemeClr val="tx1"/>
                </a:solidFill>
              </a:rPr>
              <a:t>3 Best Practices in Transmission</a:t>
            </a:r>
          </a:p>
        </p:txBody>
      </p:sp>
      <p:sp>
        <p:nvSpPr>
          <p:cNvPr id="56" name="Section Footer"/>
          <p:cNvSpPr txBox="1"/>
          <p:nvPr>
            <p:custDataLst>
              <p:tags r:id="rId4"/>
            </p:custDataLst>
          </p:nvPr>
        </p:nvSpPr>
        <p:spPr>
          <a:xfrm>
            <a:off x="530352" y="7128974"/>
            <a:ext cx="2898648" cy="1692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GB" sz="1100" noProof="1">
                <a:solidFill>
                  <a:schemeClr val="tx1"/>
                </a:solidFill>
              </a:rPr>
              <a:t>PSTCL</a:t>
            </a:r>
          </a:p>
        </p:txBody>
      </p:sp>
      <p:sp>
        <p:nvSpPr>
          <p:cNvPr id="57" name="TextBox 56"/>
          <p:cNvSpPr txBox="1"/>
          <p:nvPr>
            <p:custDataLst>
              <p:tags r:id="rId5"/>
            </p:custDataLst>
          </p:nvPr>
        </p:nvSpPr>
        <p:spPr>
          <a:xfrm>
            <a:off x="9370953" y="7315200"/>
            <a:ext cx="157095" cy="1692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GB" noProof="0">
                <a:solidFill>
                  <a:schemeClr val="tx1"/>
                </a:solidFill>
                <a:latin typeface="+mn-lt"/>
                <a:cs typeface="Arial" pitchFamily="34" charset="0"/>
              </a:rPr>
              <a:t>10</a:t>
            </a:r>
            <a:endParaRPr lang="en-GB" noProof="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399021" y="4846412"/>
            <a:ext cx="9069606" cy="2241424"/>
            <a:chOff x="810196" y="2844527"/>
            <a:chExt cx="6161690" cy="3170659"/>
          </a:xfrm>
        </p:grpSpPr>
        <p:sp>
          <p:nvSpPr>
            <p:cNvPr id="68" name="Arc 67"/>
            <p:cNvSpPr/>
            <p:nvPr/>
          </p:nvSpPr>
          <p:spPr>
            <a:xfrm>
              <a:off x="810196" y="2844527"/>
              <a:ext cx="2736304" cy="2736304"/>
            </a:xfrm>
            <a:prstGeom prst="arc">
              <a:avLst>
                <a:gd name="adj1" fmla="val 20369113"/>
                <a:gd name="adj2" fmla="val 16797269"/>
              </a:avLst>
            </a:prstGeom>
            <a:ln w="1270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+mj-lt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2034332" y="4011403"/>
              <a:ext cx="1482672" cy="0"/>
            </a:xfrm>
            <a:prstGeom prst="line">
              <a:avLst/>
            </a:prstGeom>
            <a:ln w="1270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Chord 69"/>
            <p:cNvSpPr/>
            <p:nvPr/>
          </p:nvSpPr>
          <p:spPr bwMode="ltGray">
            <a:xfrm>
              <a:off x="948190" y="2992162"/>
              <a:ext cx="2002547" cy="3023024"/>
            </a:xfrm>
            <a:prstGeom prst="chord">
              <a:avLst>
                <a:gd name="adj1" fmla="val 6349068"/>
                <a:gd name="adj2" fmla="val 15238606"/>
              </a:avLst>
            </a:prstGeom>
            <a:solidFill>
              <a:schemeClr val="accent1">
                <a:lumMod val="40000"/>
                <a:lumOff val="60000"/>
                <a:alpha val="50196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 err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915600" y="3177907"/>
              <a:ext cx="5056286" cy="4047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1200" b="1" i="1" dirty="0">
                  <a:solidFill>
                    <a:schemeClr val="tx2"/>
                  </a:solidFill>
                  <a:latin typeface="+mj-lt"/>
                </a:rPr>
                <a:t>Optimisation of Investment plans</a:t>
              </a:r>
              <a:endParaRPr lang="en-GB" sz="12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065296" y="3833470"/>
              <a:ext cx="810272" cy="7965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4400" b="1" dirty="0">
                  <a:solidFill>
                    <a:schemeClr val="tx2"/>
                  </a:solidFill>
                  <a:latin typeface="+mj-lt"/>
                </a:rPr>
                <a:t>04</a:t>
              </a:r>
              <a:endParaRPr lang="en-GB" sz="4400" dirty="0">
                <a:solidFill>
                  <a:schemeClr val="tx2"/>
                </a:solidFill>
                <a:latin typeface="+mj-lt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99021" y="2087410"/>
            <a:ext cx="9114054" cy="2348641"/>
            <a:chOff x="810196" y="2844527"/>
            <a:chExt cx="7449574" cy="2924148"/>
          </a:xfrm>
        </p:grpSpPr>
        <p:sp>
          <p:nvSpPr>
            <p:cNvPr id="81" name="Arc 80"/>
            <p:cNvSpPr/>
            <p:nvPr/>
          </p:nvSpPr>
          <p:spPr>
            <a:xfrm>
              <a:off x="810196" y="2844527"/>
              <a:ext cx="2736304" cy="2736304"/>
            </a:xfrm>
            <a:prstGeom prst="arc">
              <a:avLst>
                <a:gd name="adj1" fmla="val 20369113"/>
                <a:gd name="adj2" fmla="val 16797269"/>
              </a:avLst>
            </a:prstGeom>
            <a:ln w="1270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+mj-lt"/>
              </a:endParaRPr>
            </a:p>
          </p:txBody>
        </p:sp>
        <p:cxnSp>
          <p:nvCxnSpPr>
            <p:cNvPr id="82" name="Straight Connector 81"/>
            <p:cNvCxnSpPr/>
            <p:nvPr/>
          </p:nvCxnSpPr>
          <p:spPr>
            <a:xfrm>
              <a:off x="2034332" y="4011403"/>
              <a:ext cx="1482672" cy="0"/>
            </a:xfrm>
            <a:prstGeom prst="line">
              <a:avLst/>
            </a:prstGeom>
            <a:ln w="1270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Chord 82"/>
            <p:cNvSpPr/>
            <p:nvPr/>
          </p:nvSpPr>
          <p:spPr bwMode="ltGray">
            <a:xfrm>
              <a:off x="976218" y="3058525"/>
              <a:ext cx="2437657" cy="2710150"/>
            </a:xfrm>
            <a:prstGeom prst="chord">
              <a:avLst>
                <a:gd name="adj1" fmla="val 6349068"/>
                <a:gd name="adj2" fmla="val 15238606"/>
              </a:avLst>
            </a:prstGeom>
            <a:solidFill>
              <a:schemeClr val="accent1">
                <a:lumMod val="40000"/>
                <a:lumOff val="60000"/>
                <a:alpha val="50196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 err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2100213" y="3158215"/>
              <a:ext cx="5056286" cy="4047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1200" b="1" i="1" dirty="0">
                  <a:solidFill>
                    <a:schemeClr val="tx2"/>
                  </a:solidFill>
                  <a:latin typeface="+mj-lt"/>
                </a:rPr>
                <a:t>Implementation of advanced technology</a:t>
              </a:r>
              <a:endParaRPr lang="en-GB" sz="120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034332" y="3726880"/>
              <a:ext cx="6225438" cy="19521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latin typeface="+mj-lt"/>
                </a:rPr>
                <a:t>Assessment of the existing system parameters for implementation of HV and EHV transmission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latin typeface="+mj-lt"/>
                </a:rPr>
                <a:t>Development of a roadmap for implementation of Smart Grid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latin typeface="+mj-lt"/>
                </a:rPr>
                <a:t>Identification of possible smart grid solutions that may be implemented in the state transmission network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latin typeface="+mj-lt"/>
                </a:rPr>
                <a:t>Mapping of locations for installation of ABT meters and smart meters (already underway for ABT Meters)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latin typeface="+mj-lt"/>
                </a:rPr>
                <a:t>Implementation of wide area management system (WAMS)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latin typeface="+mj-lt"/>
                </a:rPr>
                <a:t>Development of ERP system to streamline the functions of the utility by making use of technological solutions.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latin typeface="+mj-lt"/>
                </a:rPr>
                <a:t>Development of online dashboards and tools to monitor real time data pertaining to both the transmission and SLDC functions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GB" sz="1200" dirty="0">
                <a:latin typeface="+mj-lt"/>
              </a:endParaRPr>
            </a:p>
            <a:p>
              <a:pPr marL="171450" indent="-171450">
                <a:spcAft>
                  <a:spcPts val="900"/>
                </a:spcAft>
                <a:buFont typeface="Arial" panose="020B0604020202020204" pitchFamily="34" charset="0"/>
                <a:buChar char="•"/>
              </a:pPr>
              <a:endParaRPr lang="en-GB" sz="1200" dirty="0">
                <a:latin typeface="+mj-lt"/>
              </a:endParaRPr>
            </a:p>
            <a:p>
              <a:pPr>
                <a:spcAft>
                  <a:spcPts val="900"/>
                </a:spcAft>
              </a:pPr>
              <a:endParaRPr lang="en-GB" sz="1200" dirty="0">
                <a:latin typeface="+mj-lt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1065296" y="3833470"/>
              <a:ext cx="810272" cy="7965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4400" b="1" dirty="0">
                  <a:solidFill>
                    <a:schemeClr val="tx2"/>
                  </a:solidFill>
                  <a:latin typeface="+mj-lt"/>
                </a:rPr>
                <a:t>03</a:t>
              </a:r>
              <a:endParaRPr lang="en-GB" sz="4400" dirty="0">
                <a:solidFill>
                  <a:schemeClr val="tx2"/>
                </a:solidFill>
                <a:latin typeface="+mj-lt"/>
              </a:endParaRPr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1905000" y="5566515"/>
            <a:ext cx="7523075" cy="12540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latin typeface="+mj-lt"/>
              </a:rPr>
              <a:t>Capital Investment plans for new projects based on load growth studies and projections made in co-ordination with the </a:t>
            </a:r>
            <a:r>
              <a:rPr lang="en-GB" sz="1200" dirty="0" err="1">
                <a:latin typeface="+mj-lt"/>
              </a:rPr>
              <a:t>Discom</a:t>
            </a:r>
            <a:endParaRPr lang="en-GB" sz="1200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latin typeface="+mj-lt"/>
              </a:rPr>
              <a:t>Emphasis laid on relieving points of congestion in the Transmission network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latin typeface="+mj-lt"/>
              </a:rPr>
              <a:t>R&amp;M based on diagnostic condition monitoring of the existing Transmission network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latin typeface="+mj-lt"/>
              </a:rPr>
              <a:t>Prudent cost estimation and analysis for the projects should be undertaken at the DPR stage </a:t>
            </a:r>
          </a:p>
        </p:txBody>
      </p:sp>
      <p:grpSp>
        <p:nvGrpSpPr>
          <p:cNvPr id="90" name="Group 89"/>
          <p:cNvGrpSpPr/>
          <p:nvPr/>
        </p:nvGrpSpPr>
        <p:grpSpPr>
          <a:xfrm>
            <a:off x="8816075" y="4904331"/>
            <a:ext cx="612000" cy="612000"/>
            <a:chOff x="7867755" y="4690710"/>
            <a:chExt cx="612000" cy="612000"/>
          </a:xfrm>
        </p:grpSpPr>
        <p:sp>
          <p:nvSpPr>
            <p:cNvPr id="91" name="Oval 90"/>
            <p:cNvSpPr/>
            <p:nvPr/>
          </p:nvSpPr>
          <p:spPr bwMode="ltGray">
            <a:xfrm>
              <a:off x="7867755" y="4690710"/>
              <a:ext cx="612000" cy="612000"/>
            </a:xfrm>
            <a:prstGeom prst="ellipse">
              <a:avLst/>
            </a:prstGeom>
            <a:solidFill>
              <a:schemeClr val="tx2"/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 err="1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92" name="Freeform 4849"/>
            <p:cNvSpPr>
              <a:spLocks noEditPoints="1"/>
            </p:cNvSpPr>
            <p:nvPr/>
          </p:nvSpPr>
          <p:spPr bwMode="auto">
            <a:xfrm>
              <a:off x="7975966" y="4844837"/>
              <a:ext cx="394802" cy="319253"/>
            </a:xfrm>
            <a:custGeom>
              <a:avLst/>
              <a:gdLst>
                <a:gd name="T0" fmla="*/ 0 w 324"/>
                <a:gd name="T1" fmla="*/ 136 h 262"/>
                <a:gd name="T2" fmla="*/ 0 w 324"/>
                <a:gd name="T3" fmla="*/ 132 h 262"/>
                <a:gd name="T4" fmla="*/ 6 w 324"/>
                <a:gd name="T5" fmla="*/ 126 h 262"/>
                <a:gd name="T6" fmla="*/ 46 w 324"/>
                <a:gd name="T7" fmla="*/ 126 h 262"/>
                <a:gd name="T8" fmla="*/ 50 w 324"/>
                <a:gd name="T9" fmla="*/ 126 h 262"/>
                <a:gd name="T10" fmla="*/ 56 w 324"/>
                <a:gd name="T11" fmla="*/ 132 h 262"/>
                <a:gd name="T12" fmla="*/ 56 w 324"/>
                <a:gd name="T13" fmla="*/ 212 h 262"/>
                <a:gd name="T14" fmla="*/ 56 w 324"/>
                <a:gd name="T15" fmla="*/ 216 h 262"/>
                <a:gd name="T16" fmla="*/ 50 w 324"/>
                <a:gd name="T17" fmla="*/ 220 h 262"/>
                <a:gd name="T18" fmla="*/ 10 w 324"/>
                <a:gd name="T19" fmla="*/ 222 h 262"/>
                <a:gd name="T20" fmla="*/ 6 w 324"/>
                <a:gd name="T21" fmla="*/ 220 h 262"/>
                <a:gd name="T22" fmla="*/ 0 w 324"/>
                <a:gd name="T23" fmla="*/ 216 h 262"/>
                <a:gd name="T24" fmla="*/ 0 w 324"/>
                <a:gd name="T25" fmla="*/ 212 h 262"/>
                <a:gd name="T26" fmla="*/ 136 w 324"/>
                <a:gd name="T27" fmla="*/ 222 h 262"/>
                <a:gd name="T28" fmla="*/ 140 w 324"/>
                <a:gd name="T29" fmla="*/ 220 h 262"/>
                <a:gd name="T30" fmla="*/ 144 w 324"/>
                <a:gd name="T31" fmla="*/ 216 h 262"/>
                <a:gd name="T32" fmla="*/ 146 w 324"/>
                <a:gd name="T33" fmla="*/ 58 h 262"/>
                <a:gd name="T34" fmla="*/ 144 w 324"/>
                <a:gd name="T35" fmla="*/ 54 h 262"/>
                <a:gd name="T36" fmla="*/ 140 w 324"/>
                <a:gd name="T37" fmla="*/ 50 h 262"/>
                <a:gd name="T38" fmla="*/ 100 w 324"/>
                <a:gd name="T39" fmla="*/ 48 h 262"/>
                <a:gd name="T40" fmla="*/ 96 w 324"/>
                <a:gd name="T41" fmla="*/ 50 h 262"/>
                <a:gd name="T42" fmla="*/ 90 w 324"/>
                <a:gd name="T43" fmla="*/ 54 h 262"/>
                <a:gd name="T44" fmla="*/ 90 w 324"/>
                <a:gd name="T45" fmla="*/ 212 h 262"/>
                <a:gd name="T46" fmla="*/ 90 w 324"/>
                <a:gd name="T47" fmla="*/ 216 h 262"/>
                <a:gd name="T48" fmla="*/ 96 w 324"/>
                <a:gd name="T49" fmla="*/ 220 h 262"/>
                <a:gd name="T50" fmla="*/ 100 w 324"/>
                <a:gd name="T51" fmla="*/ 222 h 262"/>
                <a:gd name="T52" fmla="*/ 224 w 324"/>
                <a:gd name="T53" fmla="*/ 222 h 262"/>
                <a:gd name="T54" fmla="*/ 228 w 324"/>
                <a:gd name="T55" fmla="*/ 220 h 262"/>
                <a:gd name="T56" fmla="*/ 234 w 324"/>
                <a:gd name="T57" fmla="*/ 216 h 262"/>
                <a:gd name="T58" fmla="*/ 234 w 324"/>
                <a:gd name="T59" fmla="*/ 86 h 262"/>
                <a:gd name="T60" fmla="*/ 234 w 324"/>
                <a:gd name="T61" fmla="*/ 82 h 262"/>
                <a:gd name="T62" fmla="*/ 228 w 324"/>
                <a:gd name="T63" fmla="*/ 76 h 262"/>
                <a:gd name="T64" fmla="*/ 188 w 324"/>
                <a:gd name="T65" fmla="*/ 76 h 262"/>
                <a:gd name="T66" fmla="*/ 184 w 324"/>
                <a:gd name="T67" fmla="*/ 76 h 262"/>
                <a:gd name="T68" fmla="*/ 180 w 324"/>
                <a:gd name="T69" fmla="*/ 82 h 262"/>
                <a:gd name="T70" fmla="*/ 178 w 324"/>
                <a:gd name="T71" fmla="*/ 212 h 262"/>
                <a:gd name="T72" fmla="*/ 180 w 324"/>
                <a:gd name="T73" fmla="*/ 216 h 262"/>
                <a:gd name="T74" fmla="*/ 184 w 324"/>
                <a:gd name="T75" fmla="*/ 220 h 262"/>
                <a:gd name="T76" fmla="*/ 188 w 324"/>
                <a:gd name="T77" fmla="*/ 222 h 262"/>
                <a:gd name="T78" fmla="*/ 278 w 324"/>
                <a:gd name="T79" fmla="*/ 0 h 262"/>
                <a:gd name="T80" fmla="*/ 274 w 324"/>
                <a:gd name="T81" fmla="*/ 0 h 262"/>
                <a:gd name="T82" fmla="*/ 268 w 324"/>
                <a:gd name="T83" fmla="*/ 6 h 262"/>
                <a:gd name="T84" fmla="*/ 268 w 324"/>
                <a:gd name="T85" fmla="*/ 212 h 262"/>
                <a:gd name="T86" fmla="*/ 268 w 324"/>
                <a:gd name="T87" fmla="*/ 216 h 262"/>
                <a:gd name="T88" fmla="*/ 274 w 324"/>
                <a:gd name="T89" fmla="*/ 220 h 262"/>
                <a:gd name="T90" fmla="*/ 314 w 324"/>
                <a:gd name="T91" fmla="*/ 222 h 262"/>
                <a:gd name="T92" fmla="*/ 318 w 324"/>
                <a:gd name="T93" fmla="*/ 220 h 262"/>
                <a:gd name="T94" fmla="*/ 324 w 324"/>
                <a:gd name="T95" fmla="*/ 216 h 262"/>
                <a:gd name="T96" fmla="*/ 324 w 324"/>
                <a:gd name="T97" fmla="*/ 10 h 262"/>
                <a:gd name="T98" fmla="*/ 324 w 324"/>
                <a:gd name="T99" fmla="*/ 6 h 262"/>
                <a:gd name="T100" fmla="*/ 318 w 324"/>
                <a:gd name="T101" fmla="*/ 0 h 262"/>
                <a:gd name="T102" fmla="*/ 314 w 324"/>
                <a:gd name="T103" fmla="*/ 0 h 262"/>
                <a:gd name="T104" fmla="*/ 0 w 324"/>
                <a:gd name="T105" fmla="*/ 242 h 262"/>
                <a:gd name="T106" fmla="*/ 324 w 324"/>
                <a:gd name="T107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262">
                  <a:moveTo>
                    <a:pt x="0" y="212"/>
                  </a:moveTo>
                  <a:lnTo>
                    <a:pt x="0" y="136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2" y="128"/>
                  </a:lnTo>
                  <a:lnTo>
                    <a:pt x="6" y="126"/>
                  </a:lnTo>
                  <a:lnTo>
                    <a:pt x="10" y="126"/>
                  </a:lnTo>
                  <a:lnTo>
                    <a:pt x="46" y="126"/>
                  </a:lnTo>
                  <a:lnTo>
                    <a:pt x="46" y="126"/>
                  </a:lnTo>
                  <a:lnTo>
                    <a:pt x="50" y="126"/>
                  </a:lnTo>
                  <a:lnTo>
                    <a:pt x="54" y="128"/>
                  </a:lnTo>
                  <a:lnTo>
                    <a:pt x="56" y="132"/>
                  </a:lnTo>
                  <a:lnTo>
                    <a:pt x="56" y="136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4" y="218"/>
                  </a:lnTo>
                  <a:lnTo>
                    <a:pt x="50" y="220"/>
                  </a:lnTo>
                  <a:lnTo>
                    <a:pt x="46" y="222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6" y="220"/>
                  </a:lnTo>
                  <a:lnTo>
                    <a:pt x="2" y="218"/>
                  </a:lnTo>
                  <a:lnTo>
                    <a:pt x="0" y="216"/>
                  </a:lnTo>
                  <a:lnTo>
                    <a:pt x="0" y="212"/>
                  </a:lnTo>
                  <a:lnTo>
                    <a:pt x="0" y="212"/>
                  </a:lnTo>
                  <a:close/>
                  <a:moveTo>
                    <a:pt x="100" y="222"/>
                  </a:moveTo>
                  <a:lnTo>
                    <a:pt x="136" y="222"/>
                  </a:lnTo>
                  <a:lnTo>
                    <a:pt x="136" y="222"/>
                  </a:lnTo>
                  <a:lnTo>
                    <a:pt x="140" y="220"/>
                  </a:lnTo>
                  <a:lnTo>
                    <a:pt x="142" y="218"/>
                  </a:lnTo>
                  <a:lnTo>
                    <a:pt x="144" y="216"/>
                  </a:lnTo>
                  <a:lnTo>
                    <a:pt x="146" y="212"/>
                  </a:lnTo>
                  <a:lnTo>
                    <a:pt x="146" y="58"/>
                  </a:lnTo>
                  <a:lnTo>
                    <a:pt x="146" y="58"/>
                  </a:lnTo>
                  <a:lnTo>
                    <a:pt x="144" y="54"/>
                  </a:lnTo>
                  <a:lnTo>
                    <a:pt x="142" y="52"/>
                  </a:lnTo>
                  <a:lnTo>
                    <a:pt x="140" y="50"/>
                  </a:lnTo>
                  <a:lnTo>
                    <a:pt x="136" y="48"/>
                  </a:lnTo>
                  <a:lnTo>
                    <a:pt x="100" y="48"/>
                  </a:lnTo>
                  <a:lnTo>
                    <a:pt x="100" y="48"/>
                  </a:lnTo>
                  <a:lnTo>
                    <a:pt x="96" y="50"/>
                  </a:lnTo>
                  <a:lnTo>
                    <a:pt x="92" y="52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90" y="212"/>
                  </a:lnTo>
                  <a:lnTo>
                    <a:pt x="90" y="212"/>
                  </a:lnTo>
                  <a:lnTo>
                    <a:pt x="90" y="216"/>
                  </a:lnTo>
                  <a:lnTo>
                    <a:pt x="92" y="218"/>
                  </a:lnTo>
                  <a:lnTo>
                    <a:pt x="96" y="220"/>
                  </a:lnTo>
                  <a:lnTo>
                    <a:pt x="100" y="222"/>
                  </a:lnTo>
                  <a:lnTo>
                    <a:pt x="100" y="222"/>
                  </a:lnTo>
                  <a:close/>
                  <a:moveTo>
                    <a:pt x="188" y="222"/>
                  </a:moveTo>
                  <a:lnTo>
                    <a:pt x="224" y="222"/>
                  </a:lnTo>
                  <a:lnTo>
                    <a:pt x="224" y="222"/>
                  </a:lnTo>
                  <a:lnTo>
                    <a:pt x="228" y="220"/>
                  </a:lnTo>
                  <a:lnTo>
                    <a:pt x="232" y="218"/>
                  </a:lnTo>
                  <a:lnTo>
                    <a:pt x="234" y="216"/>
                  </a:lnTo>
                  <a:lnTo>
                    <a:pt x="234" y="212"/>
                  </a:lnTo>
                  <a:lnTo>
                    <a:pt x="234" y="86"/>
                  </a:lnTo>
                  <a:lnTo>
                    <a:pt x="234" y="86"/>
                  </a:lnTo>
                  <a:lnTo>
                    <a:pt x="234" y="82"/>
                  </a:lnTo>
                  <a:lnTo>
                    <a:pt x="232" y="78"/>
                  </a:lnTo>
                  <a:lnTo>
                    <a:pt x="228" y="76"/>
                  </a:lnTo>
                  <a:lnTo>
                    <a:pt x="224" y="76"/>
                  </a:lnTo>
                  <a:lnTo>
                    <a:pt x="188" y="76"/>
                  </a:lnTo>
                  <a:lnTo>
                    <a:pt x="188" y="76"/>
                  </a:lnTo>
                  <a:lnTo>
                    <a:pt x="184" y="76"/>
                  </a:lnTo>
                  <a:lnTo>
                    <a:pt x="182" y="78"/>
                  </a:lnTo>
                  <a:lnTo>
                    <a:pt x="180" y="82"/>
                  </a:lnTo>
                  <a:lnTo>
                    <a:pt x="178" y="86"/>
                  </a:lnTo>
                  <a:lnTo>
                    <a:pt x="178" y="212"/>
                  </a:lnTo>
                  <a:lnTo>
                    <a:pt x="178" y="212"/>
                  </a:lnTo>
                  <a:lnTo>
                    <a:pt x="180" y="216"/>
                  </a:lnTo>
                  <a:lnTo>
                    <a:pt x="182" y="218"/>
                  </a:lnTo>
                  <a:lnTo>
                    <a:pt x="184" y="220"/>
                  </a:lnTo>
                  <a:lnTo>
                    <a:pt x="188" y="222"/>
                  </a:lnTo>
                  <a:lnTo>
                    <a:pt x="188" y="222"/>
                  </a:lnTo>
                  <a:close/>
                  <a:moveTo>
                    <a:pt x="314" y="0"/>
                  </a:moveTo>
                  <a:lnTo>
                    <a:pt x="278" y="0"/>
                  </a:lnTo>
                  <a:lnTo>
                    <a:pt x="278" y="0"/>
                  </a:lnTo>
                  <a:lnTo>
                    <a:pt x="274" y="0"/>
                  </a:lnTo>
                  <a:lnTo>
                    <a:pt x="270" y="2"/>
                  </a:lnTo>
                  <a:lnTo>
                    <a:pt x="268" y="6"/>
                  </a:lnTo>
                  <a:lnTo>
                    <a:pt x="268" y="10"/>
                  </a:lnTo>
                  <a:lnTo>
                    <a:pt x="268" y="212"/>
                  </a:lnTo>
                  <a:lnTo>
                    <a:pt x="268" y="212"/>
                  </a:lnTo>
                  <a:lnTo>
                    <a:pt x="268" y="216"/>
                  </a:lnTo>
                  <a:lnTo>
                    <a:pt x="270" y="218"/>
                  </a:lnTo>
                  <a:lnTo>
                    <a:pt x="274" y="220"/>
                  </a:lnTo>
                  <a:lnTo>
                    <a:pt x="278" y="222"/>
                  </a:lnTo>
                  <a:lnTo>
                    <a:pt x="314" y="222"/>
                  </a:lnTo>
                  <a:lnTo>
                    <a:pt x="314" y="222"/>
                  </a:lnTo>
                  <a:lnTo>
                    <a:pt x="318" y="220"/>
                  </a:lnTo>
                  <a:lnTo>
                    <a:pt x="322" y="218"/>
                  </a:lnTo>
                  <a:lnTo>
                    <a:pt x="324" y="216"/>
                  </a:lnTo>
                  <a:lnTo>
                    <a:pt x="324" y="212"/>
                  </a:lnTo>
                  <a:lnTo>
                    <a:pt x="324" y="10"/>
                  </a:lnTo>
                  <a:lnTo>
                    <a:pt x="324" y="10"/>
                  </a:lnTo>
                  <a:lnTo>
                    <a:pt x="324" y="6"/>
                  </a:lnTo>
                  <a:lnTo>
                    <a:pt x="322" y="2"/>
                  </a:lnTo>
                  <a:lnTo>
                    <a:pt x="318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24" y="242"/>
                  </a:moveTo>
                  <a:lnTo>
                    <a:pt x="0" y="242"/>
                  </a:lnTo>
                  <a:lnTo>
                    <a:pt x="0" y="262"/>
                  </a:lnTo>
                  <a:lnTo>
                    <a:pt x="324" y="262"/>
                  </a:lnTo>
                  <a:lnTo>
                    <a:pt x="324" y="2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809987" y="2372017"/>
            <a:ext cx="612000" cy="612000"/>
            <a:chOff x="1467520" y="2258092"/>
            <a:chExt cx="612000" cy="612000"/>
          </a:xfrm>
        </p:grpSpPr>
        <p:sp>
          <p:nvSpPr>
            <p:cNvPr id="94" name="Oval 93"/>
            <p:cNvSpPr/>
            <p:nvPr/>
          </p:nvSpPr>
          <p:spPr bwMode="ltGray">
            <a:xfrm>
              <a:off x="1467520" y="2258092"/>
              <a:ext cx="612000" cy="612000"/>
            </a:xfrm>
            <a:prstGeom prst="ellipse">
              <a:avLst/>
            </a:prstGeom>
            <a:solidFill>
              <a:schemeClr val="tx2"/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 err="1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95" name="Freeform 4958"/>
            <p:cNvSpPr>
              <a:spLocks noEditPoints="1"/>
            </p:cNvSpPr>
            <p:nvPr/>
          </p:nvSpPr>
          <p:spPr bwMode="auto">
            <a:xfrm>
              <a:off x="1528809" y="2317369"/>
              <a:ext cx="500939" cy="488839"/>
            </a:xfrm>
            <a:custGeom>
              <a:avLst/>
              <a:gdLst>
                <a:gd name="T0" fmla="*/ 294 w 414"/>
                <a:gd name="T1" fmla="*/ 176 h 404"/>
                <a:gd name="T2" fmla="*/ 272 w 414"/>
                <a:gd name="T3" fmla="*/ 200 h 404"/>
                <a:gd name="T4" fmla="*/ 272 w 414"/>
                <a:gd name="T5" fmla="*/ 220 h 404"/>
                <a:gd name="T6" fmla="*/ 294 w 414"/>
                <a:gd name="T7" fmla="*/ 244 h 404"/>
                <a:gd name="T8" fmla="*/ 286 w 414"/>
                <a:gd name="T9" fmla="*/ 316 h 404"/>
                <a:gd name="T10" fmla="*/ 244 w 414"/>
                <a:gd name="T11" fmla="*/ 338 h 404"/>
                <a:gd name="T12" fmla="*/ 212 w 414"/>
                <a:gd name="T13" fmla="*/ 316 h 404"/>
                <a:gd name="T14" fmla="*/ 170 w 414"/>
                <a:gd name="T15" fmla="*/ 332 h 404"/>
                <a:gd name="T16" fmla="*/ 112 w 414"/>
                <a:gd name="T17" fmla="*/ 378 h 404"/>
                <a:gd name="T18" fmla="*/ 128 w 414"/>
                <a:gd name="T19" fmla="*/ 390 h 404"/>
                <a:gd name="T20" fmla="*/ 174 w 414"/>
                <a:gd name="T21" fmla="*/ 372 h 404"/>
                <a:gd name="T22" fmla="*/ 212 w 414"/>
                <a:gd name="T23" fmla="*/ 382 h 404"/>
                <a:gd name="T24" fmla="*/ 244 w 414"/>
                <a:gd name="T25" fmla="*/ 358 h 404"/>
                <a:gd name="T26" fmla="*/ 302 w 414"/>
                <a:gd name="T27" fmla="*/ 328 h 404"/>
                <a:gd name="T28" fmla="*/ 314 w 414"/>
                <a:gd name="T29" fmla="*/ 288 h 404"/>
                <a:gd name="T30" fmla="*/ 336 w 414"/>
                <a:gd name="T31" fmla="*/ 228 h 404"/>
                <a:gd name="T32" fmla="*/ 414 w 414"/>
                <a:gd name="T33" fmla="*/ 210 h 404"/>
                <a:gd name="T34" fmla="*/ 330 w 414"/>
                <a:gd name="T35" fmla="*/ 184 h 404"/>
                <a:gd name="T36" fmla="*/ 200 w 414"/>
                <a:gd name="T37" fmla="*/ 364 h 404"/>
                <a:gd name="T38" fmla="*/ 186 w 414"/>
                <a:gd name="T39" fmla="*/ 348 h 404"/>
                <a:gd name="T40" fmla="*/ 200 w 414"/>
                <a:gd name="T41" fmla="*/ 334 h 404"/>
                <a:gd name="T42" fmla="*/ 216 w 414"/>
                <a:gd name="T43" fmla="*/ 348 h 404"/>
                <a:gd name="T44" fmla="*/ 200 w 414"/>
                <a:gd name="T45" fmla="*/ 364 h 404"/>
                <a:gd name="T46" fmla="*/ 334 w 414"/>
                <a:gd name="T47" fmla="*/ 138 h 404"/>
                <a:gd name="T48" fmla="*/ 16 w 414"/>
                <a:gd name="T49" fmla="*/ 292 h 404"/>
                <a:gd name="T50" fmla="*/ 46 w 414"/>
                <a:gd name="T51" fmla="*/ 240 h 404"/>
                <a:gd name="T52" fmla="*/ 80 w 414"/>
                <a:gd name="T53" fmla="*/ 240 h 404"/>
                <a:gd name="T54" fmla="*/ 120 w 414"/>
                <a:gd name="T55" fmla="*/ 238 h 404"/>
                <a:gd name="T56" fmla="*/ 168 w 414"/>
                <a:gd name="T57" fmla="*/ 220 h 404"/>
                <a:gd name="T58" fmla="*/ 136 w 414"/>
                <a:gd name="T59" fmla="*/ 200 h 404"/>
                <a:gd name="T60" fmla="*/ 120 w 414"/>
                <a:gd name="T61" fmla="*/ 182 h 404"/>
                <a:gd name="T62" fmla="*/ 86 w 414"/>
                <a:gd name="T63" fmla="*/ 176 h 404"/>
                <a:gd name="T64" fmla="*/ 62 w 414"/>
                <a:gd name="T65" fmla="*/ 206 h 404"/>
                <a:gd name="T66" fmla="*/ 16 w 414"/>
                <a:gd name="T67" fmla="*/ 242 h 404"/>
                <a:gd name="T68" fmla="*/ 6 w 414"/>
                <a:gd name="T69" fmla="*/ 292 h 404"/>
                <a:gd name="T70" fmla="*/ 104 w 414"/>
                <a:gd name="T71" fmla="*/ 196 h 404"/>
                <a:gd name="T72" fmla="*/ 112 w 414"/>
                <a:gd name="T73" fmla="*/ 216 h 404"/>
                <a:gd name="T74" fmla="*/ 92 w 414"/>
                <a:gd name="T75" fmla="*/ 224 h 404"/>
                <a:gd name="T76" fmla="*/ 84 w 414"/>
                <a:gd name="T77" fmla="*/ 204 h 404"/>
                <a:gd name="T78" fmla="*/ 108 w 414"/>
                <a:gd name="T79" fmla="*/ 306 h 404"/>
                <a:gd name="T80" fmla="*/ 124 w 414"/>
                <a:gd name="T81" fmla="*/ 284 h 404"/>
                <a:gd name="T82" fmla="*/ 184 w 414"/>
                <a:gd name="T83" fmla="*/ 234 h 404"/>
                <a:gd name="T84" fmla="*/ 212 w 414"/>
                <a:gd name="T85" fmla="*/ 202 h 404"/>
                <a:gd name="T86" fmla="*/ 180 w 414"/>
                <a:gd name="T87" fmla="*/ 276 h 404"/>
                <a:gd name="T88" fmla="*/ 108 w 414"/>
                <a:gd name="T89" fmla="*/ 306 h 404"/>
                <a:gd name="T90" fmla="*/ 212 w 414"/>
                <a:gd name="T91" fmla="*/ 68 h 404"/>
                <a:gd name="T92" fmla="*/ 236 w 414"/>
                <a:gd name="T93" fmla="*/ 34 h 404"/>
                <a:gd name="T94" fmla="*/ 222 w 414"/>
                <a:gd name="T95" fmla="*/ 6 h 404"/>
                <a:gd name="T96" fmla="*/ 194 w 414"/>
                <a:gd name="T97" fmla="*/ 0 h 404"/>
                <a:gd name="T98" fmla="*/ 168 w 414"/>
                <a:gd name="T99" fmla="*/ 22 h 404"/>
                <a:gd name="T100" fmla="*/ 174 w 414"/>
                <a:gd name="T101" fmla="*/ 56 h 404"/>
                <a:gd name="T102" fmla="*/ 202 w 414"/>
                <a:gd name="T103" fmla="*/ 20 h 404"/>
                <a:gd name="T104" fmla="*/ 216 w 414"/>
                <a:gd name="T105" fmla="*/ 34 h 404"/>
                <a:gd name="T106" fmla="*/ 202 w 414"/>
                <a:gd name="T107" fmla="*/ 50 h 404"/>
                <a:gd name="T108" fmla="*/ 186 w 414"/>
                <a:gd name="T109" fmla="*/ 34 h 404"/>
                <a:gd name="T110" fmla="*/ 202 w 414"/>
                <a:gd name="T111" fmla="*/ 20 h 404"/>
                <a:gd name="T112" fmla="*/ 2 w 414"/>
                <a:gd name="T113" fmla="*/ 13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4" h="404">
                  <a:moveTo>
                    <a:pt x="314" y="176"/>
                  </a:moveTo>
                  <a:lnTo>
                    <a:pt x="314" y="30"/>
                  </a:lnTo>
                  <a:lnTo>
                    <a:pt x="314" y="30"/>
                  </a:lnTo>
                  <a:lnTo>
                    <a:pt x="294" y="20"/>
                  </a:lnTo>
                  <a:lnTo>
                    <a:pt x="294" y="176"/>
                  </a:lnTo>
                  <a:lnTo>
                    <a:pt x="294" y="176"/>
                  </a:lnTo>
                  <a:lnTo>
                    <a:pt x="286" y="180"/>
                  </a:lnTo>
                  <a:lnTo>
                    <a:pt x="280" y="184"/>
                  </a:lnTo>
                  <a:lnTo>
                    <a:pt x="274" y="192"/>
                  </a:lnTo>
                  <a:lnTo>
                    <a:pt x="272" y="200"/>
                  </a:lnTo>
                  <a:lnTo>
                    <a:pt x="232" y="200"/>
                  </a:lnTo>
                  <a:lnTo>
                    <a:pt x="232" y="202"/>
                  </a:lnTo>
                  <a:lnTo>
                    <a:pt x="232" y="202"/>
                  </a:lnTo>
                  <a:lnTo>
                    <a:pt x="230" y="220"/>
                  </a:lnTo>
                  <a:lnTo>
                    <a:pt x="272" y="220"/>
                  </a:lnTo>
                  <a:lnTo>
                    <a:pt x="272" y="220"/>
                  </a:lnTo>
                  <a:lnTo>
                    <a:pt x="274" y="228"/>
                  </a:lnTo>
                  <a:lnTo>
                    <a:pt x="280" y="234"/>
                  </a:lnTo>
                  <a:lnTo>
                    <a:pt x="286" y="240"/>
                  </a:lnTo>
                  <a:lnTo>
                    <a:pt x="294" y="244"/>
                  </a:lnTo>
                  <a:lnTo>
                    <a:pt x="294" y="288"/>
                  </a:lnTo>
                  <a:lnTo>
                    <a:pt x="294" y="288"/>
                  </a:lnTo>
                  <a:lnTo>
                    <a:pt x="294" y="298"/>
                  </a:lnTo>
                  <a:lnTo>
                    <a:pt x="290" y="308"/>
                  </a:lnTo>
                  <a:lnTo>
                    <a:pt x="286" y="316"/>
                  </a:lnTo>
                  <a:lnTo>
                    <a:pt x="280" y="324"/>
                  </a:lnTo>
                  <a:lnTo>
                    <a:pt x="272" y="330"/>
                  </a:lnTo>
                  <a:lnTo>
                    <a:pt x="264" y="334"/>
                  </a:lnTo>
                  <a:lnTo>
                    <a:pt x="254" y="338"/>
                  </a:lnTo>
                  <a:lnTo>
                    <a:pt x="244" y="338"/>
                  </a:lnTo>
                  <a:lnTo>
                    <a:pt x="234" y="338"/>
                  </a:lnTo>
                  <a:lnTo>
                    <a:pt x="234" y="338"/>
                  </a:lnTo>
                  <a:lnTo>
                    <a:pt x="230" y="328"/>
                  </a:lnTo>
                  <a:lnTo>
                    <a:pt x="222" y="320"/>
                  </a:lnTo>
                  <a:lnTo>
                    <a:pt x="212" y="316"/>
                  </a:lnTo>
                  <a:lnTo>
                    <a:pt x="200" y="314"/>
                  </a:lnTo>
                  <a:lnTo>
                    <a:pt x="200" y="314"/>
                  </a:lnTo>
                  <a:lnTo>
                    <a:pt x="188" y="316"/>
                  </a:lnTo>
                  <a:lnTo>
                    <a:pt x="178" y="322"/>
                  </a:lnTo>
                  <a:lnTo>
                    <a:pt x="170" y="332"/>
                  </a:lnTo>
                  <a:lnTo>
                    <a:pt x="166" y="342"/>
                  </a:lnTo>
                  <a:lnTo>
                    <a:pt x="166" y="342"/>
                  </a:lnTo>
                  <a:lnTo>
                    <a:pt x="146" y="350"/>
                  </a:lnTo>
                  <a:lnTo>
                    <a:pt x="128" y="362"/>
                  </a:lnTo>
                  <a:lnTo>
                    <a:pt x="112" y="378"/>
                  </a:lnTo>
                  <a:lnTo>
                    <a:pt x="100" y="396"/>
                  </a:lnTo>
                  <a:lnTo>
                    <a:pt x="100" y="396"/>
                  </a:lnTo>
                  <a:lnTo>
                    <a:pt x="118" y="404"/>
                  </a:lnTo>
                  <a:lnTo>
                    <a:pt x="118" y="404"/>
                  </a:lnTo>
                  <a:lnTo>
                    <a:pt x="128" y="390"/>
                  </a:lnTo>
                  <a:lnTo>
                    <a:pt x="140" y="378"/>
                  </a:lnTo>
                  <a:lnTo>
                    <a:pt x="152" y="370"/>
                  </a:lnTo>
                  <a:lnTo>
                    <a:pt x="168" y="362"/>
                  </a:lnTo>
                  <a:lnTo>
                    <a:pt x="168" y="362"/>
                  </a:lnTo>
                  <a:lnTo>
                    <a:pt x="174" y="372"/>
                  </a:lnTo>
                  <a:lnTo>
                    <a:pt x="182" y="378"/>
                  </a:lnTo>
                  <a:lnTo>
                    <a:pt x="190" y="382"/>
                  </a:lnTo>
                  <a:lnTo>
                    <a:pt x="200" y="384"/>
                  </a:lnTo>
                  <a:lnTo>
                    <a:pt x="200" y="384"/>
                  </a:lnTo>
                  <a:lnTo>
                    <a:pt x="212" y="382"/>
                  </a:lnTo>
                  <a:lnTo>
                    <a:pt x="222" y="378"/>
                  </a:lnTo>
                  <a:lnTo>
                    <a:pt x="230" y="370"/>
                  </a:lnTo>
                  <a:lnTo>
                    <a:pt x="234" y="358"/>
                  </a:lnTo>
                  <a:lnTo>
                    <a:pt x="244" y="358"/>
                  </a:lnTo>
                  <a:lnTo>
                    <a:pt x="244" y="358"/>
                  </a:lnTo>
                  <a:lnTo>
                    <a:pt x="258" y="358"/>
                  </a:lnTo>
                  <a:lnTo>
                    <a:pt x="272" y="354"/>
                  </a:lnTo>
                  <a:lnTo>
                    <a:pt x="284" y="346"/>
                  </a:lnTo>
                  <a:lnTo>
                    <a:pt x="294" y="338"/>
                  </a:lnTo>
                  <a:lnTo>
                    <a:pt x="302" y="328"/>
                  </a:lnTo>
                  <a:lnTo>
                    <a:pt x="310" y="316"/>
                  </a:lnTo>
                  <a:lnTo>
                    <a:pt x="314" y="302"/>
                  </a:lnTo>
                  <a:lnTo>
                    <a:pt x="314" y="288"/>
                  </a:lnTo>
                  <a:lnTo>
                    <a:pt x="314" y="288"/>
                  </a:lnTo>
                  <a:lnTo>
                    <a:pt x="314" y="288"/>
                  </a:lnTo>
                  <a:lnTo>
                    <a:pt x="314" y="244"/>
                  </a:lnTo>
                  <a:lnTo>
                    <a:pt x="314" y="244"/>
                  </a:lnTo>
                  <a:lnTo>
                    <a:pt x="324" y="240"/>
                  </a:lnTo>
                  <a:lnTo>
                    <a:pt x="330" y="234"/>
                  </a:lnTo>
                  <a:lnTo>
                    <a:pt x="336" y="228"/>
                  </a:lnTo>
                  <a:lnTo>
                    <a:pt x="338" y="220"/>
                  </a:lnTo>
                  <a:lnTo>
                    <a:pt x="414" y="220"/>
                  </a:lnTo>
                  <a:lnTo>
                    <a:pt x="414" y="220"/>
                  </a:lnTo>
                  <a:lnTo>
                    <a:pt x="414" y="210"/>
                  </a:lnTo>
                  <a:lnTo>
                    <a:pt x="414" y="210"/>
                  </a:lnTo>
                  <a:lnTo>
                    <a:pt x="414" y="200"/>
                  </a:lnTo>
                  <a:lnTo>
                    <a:pt x="338" y="200"/>
                  </a:lnTo>
                  <a:lnTo>
                    <a:pt x="338" y="200"/>
                  </a:lnTo>
                  <a:lnTo>
                    <a:pt x="336" y="192"/>
                  </a:lnTo>
                  <a:lnTo>
                    <a:pt x="330" y="184"/>
                  </a:lnTo>
                  <a:lnTo>
                    <a:pt x="324" y="180"/>
                  </a:lnTo>
                  <a:lnTo>
                    <a:pt x="314" y="176"/>
                  </a:lnTo>
                  <a:lnTo>
                    <a:pt x="314" y="176"/>
                  </a:lnTo>
                  <a:close/>
                  <a:moveTo>
                    <a:pt x="200" y="364"/>
                  </a:moveTo>
                  <a:lnTo>
                    <a:pt x="200" y="364"/>
                  </a:lnTo>
                  <a:lnTo>
                    <a:pt x="194" y="364"/>
                  </a:lnTo>
                  <a:lnTo>
                    <a:pt x="190" y="360"/>
                  </a:lnTo>
                  <a:lnTo>
                    <a:pt x="186" y="354"/>
                  </a:lnTo>
                  <a:lnTo>
                    <a:pt x="186" y="348"/>
                  </a:lnTo>
                  <a:lnTo>
                    <a:pt x="186" y="348"/>
                  </a:lnTo>
                  <a:lnTo>
                    <a:pt x="186" y="342"/>
                  </a:lnTo>
                  <a:lnTo>
                    <a:pt x="190" y="338"/>
                  </a:lnTo>
                  <a:lnTo>
                    <a:pt x="194" y="334"/>
                  </a:lnTo>
                  <a:lnTo>
                    <a:pt x="200" y="334"/>
                  </a:lnTo>
                  <a:lnTo>
                    <a:pt x="200" y="334"/>
                  </a:lnTo>
                  <a:lnTo>
                    <a:pt x="206" y="334"/>
                  </a:lnTo>
                  <a:lnTo>
                    <a:pt x="212" y="338"/>
                  </a:lnTo>
                  <a:lnTo>
                    <a:pt x="216" y="342"/>
                  </a:lnTo>
                  <a:lnTo>
                    <a:pt x="216" y="348"/>
                  </a:lnTo>
                  <a:lnTo>
                    <a:pt x="216" y="348"/>
                  </a:lnTo>
                  <a:lnTo>
                    <a:pt x="216" y="354"/>
                  </a:lnTo>
                  <a:lnTo>
                    <a:pt x="212" y="360"/>
                  </a:lnTo>
                  <a:lnTo>
                    <a:pt x="206" y="364"/>
                  </a:lnTo>
                  <a:lnTo>
                    <a:pt x="200" y="364"/>
                  </a:lnTo>
                  <a:lnTo>
                    <a:pt x="200" y="364"/>
                  </a:lnTo>
                  <a:close/>
                  <a:moveTo>
                    <a:pt x="334" y="118"/>
                  </a:moveTo>
                  <a:lnTo>
                    <a:pt x="394" y="118"/>
                  </a:lnTo>
                  <a:lnTo>
                    <a:pt x="394" y="118"/>
                  </a:lnTo>
                  <a:lnTo>
                    <a:pt x="402" y="138"/>
                  </a:lnTo>
                  <a:lnTo>
                    <a:pt x="334" y="138"/>
                  </a:lnTo>
                  <a:lnTo>
                    <a:pt x="334" y="118"/>
                  </a:lnTo>
                  <a:close/>
                  <a:moveTo>
                    <a:pt x="16" y="310"/>
                  </a:moveTo>
                  <a:lnTo>
                    <a:pt x="16" y="304"/>
                  </a:lnTo>
                  <a:lnTo>
                    <a:pt x="16" y="304"/>
                  </a:lnTo>
                  <a:lnTo>
                    <a:pt x="16" y="292"/>
                  </a:lnTo>
                  <a:lnTo>
                    <a:pt x="20" y="278"/>
                  </a:lnTo>
                  <a:lnTo>
                    <a:pt x="24" y="268"/>
                  </a:lnTo>
                  <a:lnTo>
                    <a:pt x="30" y="256"/>
                  </a:lnTo>
                  <a:lnTo>
                    <a:pt x="38" y="248"/>
                  </a:lnTo>
                  <a:lnTo>
                    <a:pt x="46" y="240"/>
                  </a:lnTo>
                  <a:lnTo>
                    <a:pt x="56" y="232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72" y="234"/>
                  </a:lnTo>
                  <a:lnTo>
                    <a:pt x="80" y="240"/>
                  </a:lnTo>
                  <a:lnTo>
                    <a:pt x="88" y="244"/>
                  </a:lnTo>
                  <a:lnTo>
                    <a:pt x="98" y="246"/>
                  </a:lnTo>
                  <a:lnTo>
                    <a:pt x="98" y="246"/>
                  </a:lnTo>
                  <a:lnTo>
                    <a:pt x="110" y="244"/>
                  </a:lnTo>
                  <a:lnTo>
                    <a:pt x="120" y="238"/>
                  </a:lnTo>
                  <a:lnTo>
                    <a:pt x="128" y="230"/>
                  </a:lnTo>
                  <a:lnTo>
                    <a:pt x="132" y="220"/>
                  </a:lnTo>
                  <a:lnTo>
                    <a:pt x="132" y="220"/>
                  </a:lnTo>
                  <a:lnTo>
                    <a:pt x="136" y="220"/>
                  </a:lnTo>
                  <a:lnTo>
                    <a:pt x="168" y="220"/>
                  </a:lnTo>
                  <a:lnTo>
                    <a:pt x="168" y="220"/>
                  </a:lnTo>
                  <a:lnTo>
                    <a:pt x="170" y="212"/>
                  </a:lnTo>
                  <a:lnTo>
                    <a:pt x="172" y="202"/>
                  </a:lnTo>
                  <a:lnTo>
                    <a:pt x="172" y="200"/>
                  </a:lnTo>
                  <a:lnTo>
                    <a:pt x="136" y="200"/>
                  </a:lnTo>
                  <a:lnTo>
                    <a:pt x="136" y="200"/>
                  </a:lnTo>
                  <a:lnTo>
                    <a:pt x="132" y="200"/>
                  </a:lnTo>
                  <a:lnTo>
                    <a:pt x="132" y="200"/>
                  </a:lnTo>
                  <a:lnTo>
                    <a:pt x="128" y="190"/>
                  </a:lnTo>
                  <a:lnTo>
                    <a:pt x="120" y="182"/>
                  </a:lnTo>
                  <a:lnTo>
                    <a:pt x="110" y="176"/>
                  </a:lnTo>
                  <a:lnTo>
                    <a:pt x="98" y="174"/>
                  </a:lnTo>
                  <a:lnTo>
                    <a:pt x="98" y="174"/>
                  </a:lnTo>
                  <a:lnTo>
                    <a:pt x="92" y="176"/>
                  </a:lnTo>
                  <a:lnTo>
                    <a:pt x="86" y="176"/>
                  </a:lnTo>
                  <a:lnTo>
                    <a:pt x="74" y="184"/>
                  </a:lnTo>
                  <a:lnTo>
                    <a:pt x="66" y="194"/>
                  </a:lnTo>
                  <a:lnTo>
                    <a:pt x="64" y="200"/>
                  </a:lnTo>
                  <a:lnTo>
                    <a:pt x="62" y="206"/>
                  </a:lnTo>
                  <a:lnTo>
                    <a:pt x="62" y="206"/>
                  </a:lnTo>
                  <a:lnTo>
                    <a:pt x="52" y="212"/>
                  </a:lnTo>
                  <a:lnTo>
                    <a:pt x="42" y="218"/>
                  </a:lnTo>
                  <a:lnTo>
                    <a:pt x="32" y="224"/>
                  </a:lnTo>
                  <a:lnTo>
                    <a:pt x="24" y="232"/>
                  </a:lnTo>
                  <a:lnTo>
                    <a:pt x="16" y="242"/>
                  </a:lnTo>
                  <a:lnTo>
                    <a:pt x="10" y="252"/>
                  </a:lnTo>
                  <a:lnTo>
                    <a:pt x="4" y="262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6" y="292"/>
                  </a:lnTo>
                  <a:lnTo>
                    <a:pt x="16" y="310"/>
                  </a:lnTo>
                  <a:lnTo>
                    <a:pt x="16" y="310"/>
                  </a:lnTo>
                  <a:close/>
                  <a:moveTo>
                    <a:pt x="98" y="194"/>
                  </a:moveTo>
                  <a:lnTo>
                    <a:pt x="98" y="194"/>
                  </a:lnTo>
                  <a:lnTo>
                    <a:pt x="104" y="196"/>
                  </a:lnTo>
                  <a:lnTo>
                    <a:pt x="110" y="198"/>
                  </a:lnTo>
                  <a:lnTo>
                    <a:pt x="112" y="204"/>
                  </a:lnTo>
                  <a:lnTo>
                    <a:pt x="114" y="210"/>
                  </a:lnTo>
                  <a:lnTo>
                    <a:pt x="114" y="210"/>
                  </a:lnTo>
                  <a:lnTo>
                    <a:pt x="112" y="216"/>
                  </a:lnTo>
                  <a:lnTo>
                    <a:pt x="110" y="220"/>
                  </a:lnTo>
                  <a:lnTo>
                    <a:pt x="104" y="224"/>
                  </a:lnTo>
                  <a:lnTo>
                    <a:pt x="98" y="226"/>
                  </a:lnTo>
                  <a:lnTo>
                    <a:pt x="98" y="226"/>
                  </a:lnTo>
                  <a:lnTo>
                    <a:pt x="92" y="224"/>
                  </a:lnTo>
                  <a:lnTo>
                    <a:pt x="88" y="220"/>
                  </a:lnTo>
                  <a:lnTo>
                    <a:pt x="84" y="216"/>
                  </a:lnTo>
                  <a:lnTo>
                    <a:pt x="82" y="210"/>
                  </a:lnTo>
                  <a:lnTo>
                    <a:pt x="82" y="210"/>
                  </a:lnTo>
                  <a:lnTo>
                    <a:pt x="84" y="204"/>
                  </a:lnTo>
                  <a:lnTo>
                    <a:pt x="88" y="198"/>
                  </a:lnTo>
                  <a:lnTo>
                    <a:pt x="92" y="196"/>
                  </a:lnTo>
                  <a:lnTo>
                    <a:pt x="98" y="194"/>
                  </a:lnTo>
                  <a:lnTo>
                    <a:pt x="98" y="194"/>
                  </a:lnTo>
                  <a:close/>
                  <a:moveTo>
                    <a:pt x="108" y="306"/>
                  </a:moveTo>
                  <a:lnTo>
                    <a:pt x="36" y="306"/>
                  </a:lnTo>
                  <a:lnTo>
                    <a:pt x="36" y="286"/>
                  </a:lnTo>
                  <a:lnTo>
                    <a:pt x="108" y="286"/>
                  </a:lnTo>
                  <a:lnTo>
                    <a:pt x="108" y="286"/>
                  </a:lnTo>
                  <a:lnTo>
                    <a:pt x="124" y="284"/>
                  </a:lnTo>
                  <a:lnTo>
                    <a:pt x="140" y="280"/>
                  </a:lnTo>
                  <a:lnTo>
                    <a:pt x="154" y="272"/>
                  </a:lnTo>
                  <a:lnTo>
                    <a:pt x="166" y="262"/>
                  </a:lnTo>
                  <a:lnTo>
                    <a:pt x="178" y="250"/>
                  </a:lnTo>
                  <a:lnTo>
                    <a:pt x="184" y="234"/>
                  </a:lnTo>
                  <a:lnTo>
                    <a:pt x="190" y="220"/>
                  </a:lnTo>
                  <a:lnTo>
                    <a:pt x="192" y="202"/>
                  </a:lnTo>
                  <a:lnTo>
                    <a:pt x="192" y="158"/>
                  </a:lnTo>
                  <a:lnTo>
                    <a:pt x="212" y="158"/>
                  </a:lnTo>
                  <a:lnTo>
                    <a:pt x="212" y="202"/>
                  </a:lnTo>
                  <a:lnTo>
                    <a:pt x="212" y="202"/>
                  </a:lnTo>
                  <a:lnTo>
                    <a:pt x="210" y="224"/>
                  </a:lnTo>
                  <a:lnTo>
                    <a:pt x="204" y="242"/>
                  </a:lnTo>
                  <a:lnTo>
                    <a:pt x="194" y="260"/>
                  </a:lnTo>
                  <a:lnTo>
                    <a:pt x="180" y="276"/>
                  </a:lnTo>
                  <a:lnTo>
                    <a:pt x="166" y="288"/>
                  </a:lnTo>
                  <a:lnTo>
                    <a:pt x="148" y="298"/>
                  </a:lnTo>
                  <a:lnTo>
                    <a:pt x="128" y="304"/>
                  </a:lnTo>
                  <a:lnTo>
                    <a:pt x="108" y="306"/>
                  </a:lnTo>
                  <a:lnTo>
                    <a:pt x="108" y="306"/>
                  </a:lnTo>
                  <a:close/>
                  <a:moveTo>
                    <a:pt x="192" y="68"/>
                  </a:moveTo>
                  <a:lnTo>
                    <a:pt x="192" y="98"/>
                  </a:lnTo>
                  <a:lnTo>
                    <a:pt x="212" y="98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22" y="64"/>
                  </a:lnTo>
                  <a:lnTo>
                    <a:pt x="230" y="56"/>
                  </a:lnTo>
                  <a:lnTo>
                    <a:pt x="236" y="46"/>
                  </a:lnTo>
                  <a:lnTo>
                    <a:pt x="236" y="34"/>
                  </a:lnTo>
                  <a:lnTo>
                    <a:pt x="236" y="34"/>
                  </a:lnTo>
                  <a:lnTo>
                    <a:pt x="236" y="28"/>
                  </a:lnTo>
                  <a:lnTo>
                    <a:pt x="234" y="22"/>
                  </a:lnTo>
                  <a:lnTo>
                    <a:pt x="230" y="16"/>
                  </a:lnTo>
                  <a:lnTo>
                    <a:pt x="226" y="10"/>
                  </a:lnTo>
                  <a:lnTo>
                    <a:pt x="222" y="6"/>
                  </a:lnTo>
                  <a:lnTo>
                    <a:pt x="216" y="2"/>
                  </a:lnTo>
                  <a:lnTo>
                    <a:pt x="208" y="0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94" y="0"/>
                  </a:lnTo>
                  <a:lnTo>
                    <a:pt x="188" y="2"/>
                  </a:lnTo>
                  <a:lnTo>
                    <a:pt x="182" y="6"/>
                  </a:lnTo>
                  <a:lnTo>
                    <a:pt x="176" y="10"/>
                  </a:lnTo>
                  <a:lnTo>
                    <a:pt x="172" y="16"/>
                  </a:lnTo>
                  <a:lnTo>
                    <a:pt x="168" y="22"/>
                  </a:lnTo>
                  <a:lnTo>
                    <a:pt x="166" y="28"/>
                  </a:lnTo>
                  <a:lnTo>
                    <a:pt x="166" y="34"/>
                  </a:lnTo>
                  <a:lnTo>
                    <a:pt x="166" y="34"/>
                  </a:lnTo>
                  <a:lnTo>
                    <a:pt x="168" y="46"/>
                  </a:lnTo>
                  <a:lnTo>
                    <a:pt x="174" y="56"/>
                  </a:lnTo>
                  <a:lnTo>
                    <a:pt x="182" y="64"/>
                  </a:lnTo>
                  <a:lnTo>
                    <a:pt x="192" y="68"/>
                  </a:lnTo>
                  <a:lnTo>
                    <a:pt x="192" y="68"/>
                  </a:lnTo>
                  <a:close/>
                  <a:moveTo>
                    <a:pt x="202" y="20"/>
                  </a:moveTo>
                  <a:lnTo>
                    <a:pt x="202" y="20"/>
                  </a:lnTo>
                  <a:lnTo>
                    <a:pt x="208" y="20"/>
                  </a:lnTo>
                  <a:lnTo>
                    <a:pt x="212" y="24"/>
                  </a:lnTo>
                  <a:lnTo>
                    <a:pt x="216" y="28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6" y="40"/>
                  </a:lnTo>
                  <a:lnTo>
                    <a:pt x="212" y="46"/>
                  </a:lnTo>
                  <a:lnTo>
                    <a:pt x="208" y="50"/>
                  </a:lnTo>
                  <a:lnTo>
                    <a:pt x="202" y="50"/>
                  </a:lnTo>
                  <a:lnTo>
                    <a:pt x="202" y="50"/>
                  </a:lnTo>
                  <a:lnTo>
                    <a:pt x="196" y="50"/>
                  </a:lnTo>
                  <a:lnTo>
                    <a:pt x="190" y="46"/>
                  </a:lnTo>
                  <a:lnTo>
                    <a:pt x="188" y="40"/>
                  </a:lnTo>
                  <a:lnTo>
                    <a:pt x="186" y="34"/>
                  </a:lnTo>
                  <a:lnTo>
                    <a:pt x="186" y="34"/>
                  </a:lnTo>
                  <a:lnTo>
                    <a:pt x="188" y="28"/>
                  </a:lnTo>
                  <a:lnTo>
                    <a:pt x="190" y="24"/>
                  </a:lnTo>
                  <a:lnTo>
                    <a:pt x="196" y="20"/>
                  </a:lnTo>
                  <a:lnTo>
                    <a:pt x="202" y="20"/>
                  </a:lnTo>
                  <a:lnTo>
                    <a:pt x="202" y="20"/>
                  </a:lnTo>
                  <a:close/>
                  <a:moveTo>
                    <a:pt x="10" y="118"/>
                  </a:moveTo>
                  <a:lnTo>
                    <a:pt x="274" y="118"/>
                  </a:lnTo>
                  <a:lnTo>
                    <a:pt x="274" y="138"/>
                  </a:lnTo>
                  <a:lnTo>
                    <a:pt x="2" y="138"/>
                  </a:lnTo>
                  <a:lnTo>
                    <a:pt x="2" y="138"/>
                  </a:lnTo>
                  <a:lnTo>
                    <a:pt x="10" y="118"/>
                  </a:lnTo>
                  <a:lnTo>
                    <a:pt x="10" y="1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cxnSp>
        <p:nvCxnSpPr>
          <p:cNvPr id="110" name="Straight Connector 109"/>
          <p:cNvCxnSpPr/>
          <p:nvPr/>
        </p:nvCxnSpPr>
        <p:spPr>
          <a:xfrm>
            <a:off x="664480" y="4683505"/>
            <a:ext cx="8757507" cy="1"/>
          </a:xfrm>
          <a:prstGeom prst="line">
            <a:avLst/>
          </a:prstGeom>
          <a:ln w="12700"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ight Arrow 80">
            <a:hlinkClick r:id="" action="ppaction://noaction"/>
            <a:extLst>
              <a:ext uri="{FF2B5EF4-FFF2-40B4-BE49-F238E27FC236}">
                <a16:creationId xmlns:a16="http://schemas.microsoft.com/office/drawing/2014/main" id="{EC06C5E1-5741-4F89-BBC9-BA5EFA8A673E}"/>
              </a:ext>
            </a:extLst>
          </p:cNvPr>
          <p:cNvSpPr/>
          <p:nvPr/>
        </p:nvSpPr>
        <p:spPr>
          <a:xfrm flipH="1">
            <a:off x="7143885" y="96438"/>
            <a:ext cx="381000" cy="306431"/>
          </a:xfrm>
          <a:prstGeom prst="rightArrow">
            <a:avLst/>
          </a:prstGeom>
          <a:solidFill>
            <a:schemeClr val="accent3"/>
          </a:solidFill>
          <a:ln w="6350">
            <a:noFill/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103" name="325">
            <a:hlinkClick r:id="rId8" action="ppaction://hlinksldjump"/>
            <a:extLst>
              <a:ext uri="{FF2B5EF4-FFF2-40B4-BE49-F238E27FC236}">
                <a16:creationId xmlns:a16="http://schemas.microsoft.com/office/drawing/2014/main" id="{FABDC311-F05B-435C-A224-261C8F0B86D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051839" y="704088"/>
            <a:ext cx="468975" cy="123111"/>
          </a:xfrm>
          <a:prstGeom prst="rect">
            <a:avLst/>
          </a:prstGeom>
          <a:noFill/>
          <a:ln>
            <a:noFill/>
          </a:ln>
        </p:spPr>
        <p:txBody>
          <a:bodyPr wrap="none" lIns="27432" tIns="0" rIns="27432" bIns="0" rtlCol="0">
            <a:spAutoFit/>
          </a:bodyPr>
          <a:lstStyle/>
          <a:p>
            <a:r>
              <a:rPr lang="en-GB" sz="800" noProof="1">
                <a:solidFill>
                  <a:schemeClr val="tx1"/>
                </a:solidFill>
                <a:latin typeface="+mn-lt"/>
                <a:cs typeface="Arial" pitchFamily="34" charset="0"/>
              </a:rPr>
              <a:t>Contents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02155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ISABLE EXECUTIVE SUMMARY" val="Yes"/>
  <p:tag name="FOOTERHEIGHT" val="550"/>
  <p:tag name="FORECASTBOXCOLOR" val="252,212,182"/>
  <p:tag name="FORECASTBOXTRANSPARENCY" val="0"/>
  <p:tag name="HIGHLIGHTBOXCOLOR" val="232,230,223"/>
  <p:tag name="HIGHLIGHTBOXTRANSPARENCY" val="0"/>
  <p:tag name="HORIZONTALTOCTYPE" val="Header TOC"/>
  <p:tag name="INCLUDEINHORIZONTALTOC" val="Yes"/>
  <p:tag name="PAGINATIONSTART" val="Slide 1"/>
  <p:tag name="SHOWDISCLAIMERCLIENTNAME" val="No"/>
  <p:tag name="SHOWPRESENTATIONDISCLAIMER" val="Yes"/>
  <p:tag name="SMARTISVISIBLE" val="{@PresentationDisclaimer}!=No Disclaimer"/>
  <p:tag name="SMARTSHAPETYPE" val="PresentationDisclaimer"/>
  <p:tag name="SMRTDOCUMENTTYPE" val="2"/>
  <p:tag name="TABLEDEFAULTFONTSIZE" val="10"/>
  <p:tag name="TABLEHEADERFONTSIZE" val="12"/>
  <p:tag name="TABLESTYLEID" val="{74ED0A72-4B8E-423B-AE2F-120ADE3C16FB}"/>
  <p:tag name="TOCAPPENDIXTEXT" val="Appendices"/>
  <p:tag name="TOCOVERVIEWTEXT" val="Overview"/>
  <p:tag name="TOCSECTIONHEADERTEXT" val="Section"/>
  <p:tag name="TOCSECTIONTEXT" val=" "/>
  <p:tag name="SMARTTOCSLIDENUMBER" val="2"/>
  <p:tag name="PICTURE" val="A Bridge in Lucerne"/>
  <p:tag name="TOCAGENDATEXT" val="Agenda"/>
  <p:tag name="TOCPAGETEXT" val="Page"/>
  <p:tag name="GRIDON" val="No"/>
  <p:tag name="PRESENTATIONDISCLAIMER" val="Standard Disclaimer"/>
  <p:tag name="PRESENTATIONDISCLAIMERTEXT" val="Strictly private and confidential"/>
  <p:tag name="SMARTTOCSTYLE" val="Standard Table of Contents"/>
  <p:tag name="SMARTTOCHYPERLINK" val="YES"/>
  <p:tag name="SHOW DRAFT STAMP" val="NO"/>
  <p:tag name="SHOW DATE FILEPATH" val="NO"/>
  <p:tag name="PRESENTATION THEME COLOR" val="Smart Report"/>
  <p:tag name="HASFRONTIMAGE" val="YES"/>
  <p:tag name="LANGUAGE" val="English (UK)"/>
  <p:tag name="TOCTEXT" val="Contents"/>
  <p:tag name="BUSINESSUNITCOVERTEXT" val="GRID-EU&amp;R"/>
  <p:tag name="TITLE" val="PSTCL"/>
  <p:tag name="SUBTITLE" val="State-wise Benchmarking for STUs"/>
  <p:tag name="CONFIDENTIALITY STAMP" val="Strictly Private and Confidential"/>
  <p:tag name="DRAFT STAMP" val="Draft"/>
  <p:tag name="REPORT DATE" val="13 January 2020"/>
  <p:tag name="LASTSLIDEVIEWED" val="733,1,PSTC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LENGTH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PresentationDisclaimer"/>
  <p:tag name="SMARTISVISIBLE" val="{@PresentationDisclaimer}!=No Disclaimer"/>
  <p:tag name="SMARTWRITE" val="{@PresentationDisclaimerText}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raft stamp} = Yes"/>
  <p:tag name="SMARTWRITE" val="{@Draft stamp}"/>
  <p:tag name="SMARTLOCKSHAPE" val="Yes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READ" val="{Smart Divider title}"/>
  <p:tag name="SMARTWRITE" val="{Smart Divider title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dividertocplaceholder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HORIZONTALTOCPLACEHOLDER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ate FilePath} = Yes"/>
  <p:tag name="SMARTWRITE" val="{!Today} {!FilePath}"/>
  <p:tag name="SMARTLOCKSHAPE" val="Yes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LIDETYPE" val="Divider"/>
  <p:tag name="SHOW EXECUTIVE SUMMARY" val="No"/>
  <p:tag name="SMARTDIVIDERTYPE" val="Section"/>
  <p:tag name="SMARTDIVIDERLEVEL" val="0"/>
  <p:tag name="SMARTDIVIDERTEXT" val="Section"/>
  <p:tag name="SMARTDIVIDERTOCSTYLE" val="Section TO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HORIZONTALTOCPLACEHOLDER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WRITE" val="{@Report date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PresentationDisclaimer"/>
  <p:tag name="SMARTISVISIBLE" val="{@PresentationDisclaimer}!=No Disclaimer"/>
  <p:tag name="SMARTWRITE" val="{@PresentationDisclaimerText}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raft stamp} = Yes"/>
  <p:tag name="SMARTWRITE" val="{@Draft stamp}"/>
  <p:tag name="SMARTLOCKSHAPE" val="Yes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@BusinessUnitCoverText}"/>
  <p:tag name="SMARTREAD" val="{@BusinessUnitCoverText}"/>
  <p:tag name="SMARTOBJECT" val="Descriptor Large Title and Subtitle v.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READ" val="{@Confidentiality stamp}"/>
  <p:tag name="SMARTWRITE" val="{@Confidentiality stamp}"/>
  <p:tag name="SMARTOBJECT" val="Confidentiality stamp Default Cover v.3"/>
  <p:tag name="SMARTLINKEDSHAPEID" val="SideBar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@Draft stamp}"/>
  <p:tag name="SMARTISVISIBLE" val="{@Show Draft stamp} = Yes"/>
  <p:tag name="SMARTREAD" val="{@Draft stamp}"/>
  <p:tag name="SMARTLINKEDSHAPEID" val="SideBar"/>
  <p:tag name="SMARTOBJECT" val="Draft stamp Default Cover v.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@Report date}"/>
  <p:tag name="SMARTREAD" val="{@Report date}"/>
  <p:tag name="SMARTLINKEDSHAPEID" val="SideBar"/>
  <p:tag name="SMARTOBJECT" val="Report date Default Cover v.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OBJECT" val="Cover Content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Front Cover Imag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@Title}"/>
  <p:tag name="SMARTREAD" val="{@Title}"/>
  <p:tag name="SMARTLINKEDSHAPEID" val="Titl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@Subtitle}"/>
  <p:tag name="SMARTREAD" val="{@Subtitle}"/>
  <p:tag name="SMARTLINKEDSHAPEID" val="Titl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UNLOCK SHAPES" val="YES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OBJECT" val="Grid"/>
  <p:tag name="SMARTISVISIBLE" val="{@GridOn}=Yes"/>
  <p:tag name="SMARTLOCKSHAPE" val="Yes"/>
  <p:tag name="SMARTGRID" val="Yes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@BusinessUnitCoverText}"/>
  <p:tag name="SMARTREAD" val="{@BusinessUnitCoverText}"/>
  <p:tag name="SMARTOBJECT" val="Descriptor Large Title and Subtitle v.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@Title}"/>
  <p:tag name="SMARTREAD" val="{@Title}"/>
  <p:tag name="SMARTLINKEDSHAPEID" val="Titl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@Subtitle}"/>
  <p:tag name="SMARTREAD" val="{@Subtitle}"/>
  <p:tag name="SMARTLINKEDSHAPEID" val="Titl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READ" val="{@Confidentiality stamp}"/>
  <p:tag name="SMARTWRITE" val="{@Confidentiality stamp}"/>
  <p:tag name="SMARTOBJECT" val="Confidentiality stamp Default Cover v.3"/>
  <p:tag name="SMARTLINKEDSHAPEID" val="SideBar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@Draft stamp}"/>
  <p:tag name="SMARTISVISIBLE" val="{@Show Draft stamp} = Yes"/>
  <p:tag name="SMARTREAD" val="{@Draft stamp}"/>
  <p:tag name="SMARTLINKEDSHAPEID" val="SideBar"/>
  <p:tag name="SMARTOBJECT" val="Draft stamp Default Cover v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ate FilePath} = Yes"/>
  <p:tag name="SMARTWRITE" val="{!Today} {!FilePath}"/>
  <p:tag name="SMARTLOCKSHAPE" val="Yes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@Report date}"/>
  <p:tag name="SMARTREAD" val="{@Report date}"/>
  <p:tag name="SMARTLINKEDSHAPEID" val="SideBar"/>
  <p:tag name="SMARTOBJECT" val="Report date Default Cover v.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CLUDEINHORIZONTALTOC" val="Yes"/>
  <p:tag name="SMARTTOCSTYLE" val="Standard Table of Contents"/>
  <p:tag name="SMARTSLIDETYPE" val="TOC"/>
  <p:tag name="SMARTDIVIDERTYPE" val="Section"/>
  <p:tag name="SMARTDIVIDERLEVEL" val="0"/>
  <p:tag name="UNLOCK SHAPES" val="YES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OBJECT" val="Grid"/>
  <p:tag name="SMARTISVISIBLE" val="{@GridOn}=Yes"/>
  <p:tag name="SMARTGRID" val="Yes"/>
  <p:tag name="SMARTLOCKSHAPE" val="YES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TOC"/>
  <p:tag name="TOCTYPE" val="Destination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READ" val="{@TOCText}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TEMPTOCSHAPE" val="TEMPTOC"/>
  <p:tag name="SMARTLOCKSHAPE" val="YES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TEMPTOCSHAPE" val="TEMPTOC"/>
  <p:tag name="SMARTLOCKSHAPE" val="YES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SHAPETYPE" val="TEMPHEADERTOC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TEMPTOCSHAPE" val="TEMPTOC"/>
  <p:tag name="SMARTLOCKSHAPE" val="YE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LEVEL" val="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TEMPTOCSHAPE" val="TEMPTOC"/>
  <p:tag name="SMARTLOCKSHAPE" val="YES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TOCSTYLE" val="Section TOC"/>
  <p:tag name="SMARTSLIDETYPE" val="Divider"/>
  <p:tag name="INCLUDEINHORIZONTALTOC" val="NO"/>
  <p:tag name="SMARTDIVIDERLEVEL" val="-1"/>
  <p:tag name="INCLUDEINPRIMARYTOC" val="YES"/>
  <p:tag name="INCLUDEINSECTIONTOC" val="YES"/>
  <p:tag name="INCLUDEDIVIDERTOC" val="YES"/>
  <p:tag name="SMARTDIVIDERRESTARTNUMBERING" val="YES"/>
  <p:tag name="SMARTDIVIDERTEXT" val="Section"/>
  <p:tag name="SMARTDIVIDERNUMBER" val="-1"/>
  <p:tag name="UNLOCK SHAPES" val="YES"/>
  <p:tag name="SMART DIVIDER TITLE" val="State-wise Benchmarking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OBJECT" val="Grid"/>
  <p:tag name="SMARTISVISIBLE" val="{@GridOn}=Yes"/>
  <p:tag name="SMARTGRID" val="Yes"/>
  <p:tag name="SMARTLOCKSHAPE" val="YES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READ" val="{Smart Divider title}"/>
  <p:tag name="SMARTWRITE" val="{Smart Divider title}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TOC"/>
  <p:tag name="TOCTYPE" val="Destination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TEMPTOCSHAPE" val="TEMPTOC"/>
  <p:tag name="SMARTLOCKSHAPE" val="YES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TEMPTOCSHAPE" val="TEMPTOC"/>
  <p:tag name="SMARTLOCKSHAPE" val="YES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WRITE" val="{@Report date}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TEMPTOCSHAPE" val="TEMPTOC"/>
  <p:tag name="SMARTLOCKSHAPE" val="YES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TEMPTOCSHAPE" val="TEMPTOC"/>
  <p:tag name="SMARTLOCKSHAPE" val="YES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TEMPTOCSHAPE" val="TEMPTOC"/>
  <p:tag name="SMARTLOCKSHAPE" val="YES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TEMPTOCSHAPE" val="TEMPTOC"/>
  <p:tag name="SMARTLOCKSHAPE" val="YES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TEMPTOCSHAPE" val="TEMPTOC"/>
  <p:tag name="SMARTLOCKSHAPE" val="YES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TEMPTOCSHAPE" val="TEMPTOC"/>
  <p:tag name="SMARTLOCKSHAPE" val="YES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SHAPETYPE" val="TEMPHEADERTOC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SLIDETYPE" val="Divider"/>
  <p:tag name="INCLUDEINHORIZONTALTOC" val="NO"/>
  <p:tag name="SMART DIVIDER TITLE" val="Comparison of Technical Parameters"/>
  <p:tag name="SMARTDIVIDERLEVEL" val="0"/>
  <p:tag name="INCLUDEINPRIMARYTOC" val="NO"/>
  <p:tag name="INCLUDEINSECTIONTOC" val="YES"/>
  <p:tag name="SMARTDIVIDERTEXT" val="Section"/>
  <p:tag name="SMARTDIVIDERNUMBER" val="1"/>
  <p:tag name="UNLOCK SHAPES" val="YES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OBJECT" val="Grid"/>
  <p:tag name="SMARTISVISIBLE" val="{@GridOn}=Yes"/>
  <p:tag name="SMARTLOCKSHAPE" val="Yes"/>
  <p:tag name="SMARTGRID" val="Yes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PresentationDisclaimer"/>
  <p:tag name="SMARTISVISIBLE" val="{@PresentationDisclaimer}!=No Disclaimer"/>
  <p:tag name="SMARTWRITE" val="{@PresentationDisclaimerText}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AUTOSHAPETYPE" val="HIGHLIGHTBOX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SourceSlide"/>
  <p:tag name="DEFAULTWIDTH" val="146.2898"/>
  <p:tag name="DEFAULTHEIGHT" val="18.78165"/>
  <p:tag name="DEFAULTTOP" val="533"/>
  <p:tag name="DEFAULTLEFT" val="4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SHAPETYPE" val="TEMPHEADERTOC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SLIDETYPE" val="Divider"/>
  <p:tag name="INCLUDEINHORIZONTALTOC" val="NO"/>
  <p:tag name="SMART DIVIDER TITLE" val="Comparison of Financial parameters"/>
  <p:tag name="SMARTDIVIDERLEVEL" val="0"/>
  <p:tag name="INCLUDEINPRIMARYTOC" val="NO"/>
  <p:tag name="INCLUDEINSECTIONTOC" val="YES"/>
  <p:tag name="SMARTDIVIDERTEXT" val="Section"/>
  <p:tag name="SMARTDIVIDERNUMBER" val="2"/>
  <p:tag name="UNLOCK SHAPES" val="YES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OBJECT" val="Grid"/>
  <p:tag name="SMARTISVISIBLE" val="{@GridOn}=Yes"/>
  <p:tag name="SMARTLOCKSHAPE" val="Yes"/>
  <p:tag name="SMARTGRID" val="Yes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Table"/>
  <p:tag name="TABLEID" val="d31efc06-554a-4267-8cbc-6dc46000e8d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SHAPETYPE" val="TEMPHEADERTOC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TEXT" val="Section"/>
  <p:tag name="SMARTDIVIDERLEVEL" val="0"/>
  <p:tag name="UNLOCK SHAPES" val="YES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OBJECT" val="Grid"/>
  <p:tag name="SMARTISVISIBLE" val="{@GridOn}=Yes"/>
  <p:tag name="SMARTLOCKSHAPE" val="Yes"/>
  <p:tag name="SMARTGRID" val="Yes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Table"/>
  <p:tag name="TABLEID" val="d31efc06-554a-4267-8cbc-6dc46000e8d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LEVEL" val="0"/>
  <p:tag name="UNLOCK SHAPES" val="YES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OBJECT" val="Grid"/>
  <p:tag name="SMARTISVISIBLE" val="{@GridOn}=Yes"/>
  <p:tag name="SMARTLOCKSHAPE" val="Yes"/>
  <p:tag name="SMARTGRID" val="Yes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raft stamp} = Yes"/>
  <p:tag name="SMARTWRITE" val="{@Draft stamp}"/>
  <p:tag name="SMARTLOCKSHAPE" val="Yes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SHAPETYPE" val="TEMPHEADERTOC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SLIDETYPE" val="Divider"/>
  <p:tag name="INCLUDEINHORIZONTALTOC" val="NO"/>
  <p:tag name="SMART DIVIDER TITLE" val="Best Practices in Transmission"/>
  <p:tag name="SMARTDIVIDERLEVEL" val="0"/>
  <p:tag name="INCLUDEINPRIMARYTOC" val="NO"/>
  <p:tag name="INCLUDEINSECTIONTOC" val="YES"/>
  <p:tag name="SMARTDIVIDERTEXT" val="Section"/>
  <p:tag name="SMARTDIVIDERNUMBER" val="3"/>
  <p:tag name="UNLOCK SHAPES" val="YES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OBJECT" val="Grid"/>
  <p:tag name="SMARTISVISIBLE" val="{@GridOn}=Yes"/>
  <p:tag name="SMARTLOCKSHAPE" val="Yes"/>
  <p:tag name="SMARTGRID" val="Yes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SHAPETYPE" val="TEMPHEADERTOC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LEVEL" val="0"/>
  <p:tag name="UNLOCK SHAPES" val="YES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OBJECT" val="Grid"/>
  <p:tag name="SMARTISVISIBLE" val="{@GridOn}=Yes"/>
  <p:tag name="SMARTLOCKSHAPE" val="Yes"/>
  <p:tag name="SMARTGRID" val="Yes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SHAPETYPE" val="TEMPHEADERTO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OBJECT" val="Grid"/>
  <p:tag name="SMARTISVISIBLE" val="{@GridOn}=Yes"/>
  <p:tag name="SMARTLOCKSHAPE" val="Yes"/>
  <p:tag name="SMARTGRID" val="Yes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LENGTH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LENGTH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HORIZONTALTOCPLACEHOLDER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ate FilePath} = Yes"/>
  <p:tag name="SMARTWRITE" val="{!Today} {!FilePath}"/>
  <p:tag name="SMARTLOCKSHAPE" val="Yes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LEVEL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WRITE" val="{@Report date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PresentationDisclaimer"/>
  <p:tag name="SMARTISVISIBLE" val="{@PresentationDisclaimer}!=No Disclaimer"/>
  <p:tag name="SMARTWRITE" val="{@PresentationDisclaimerText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raft stamp} = Yes"/>
  <p:tag name="SMARTWRITE" val="{@Draft stamp}"/>
  <p:tag name="SMARTLOCKSHAPE" val="Yes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@BusinessUnitCoverText}"/>
  <p:tag name="SMARTREAD" val="{@BusinessUnitCoverText}"/>
  <p:tag name="SMARTOBJECT" val="Descriptor Large Title and Subtitle v.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LENGTH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LENGTH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HORIZONTALTOCPLACEHOLDER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ate FilePath} = Yes"/>
  <p:tag name="SMARTWRITE" val="{!Today} {!FilePath}"/>
  <p:tag name="SMARTLOCKSHAPE" val="Yes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LEVEL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WRITE" val="{@Report date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PresentationDisclaimer"/>
  <p:tag name="SMARTISVISIBLE" val="{@PresentationDisclaimer}!=No Disclaimer"/>
  <p:tag name="SMARTWRITE" val="{@PresentationDisclaimerText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@Title}"/>
  <p:tag name="SMARTREAD" val="{@Title}"/>
  <p:tag name="SMARTLINKEDSHAPEID" val="Titl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raft stamp} = Yes"/>
  <p:tag name="SMARTWRITE" val="{@Draft stamp}"/>
  <p:tag name="SMARTLOCKSHAPE" val="Yes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LENGTH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LENGTH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LENGTH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HORIZONTALTOCPLACEHOLDER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ate FilePath} = Yes"/>
  <p:tag name="SMARTWRITE" val="{!Today} {!FilePath}"/>
  <p:tag name="SMARTLOCKSHAPE" val="Yes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LEVEL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WRITE" val="{@Report date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@Subtitle}"/>
  <p:tag name="SMARTREAD" val="{@Subtitle}"/>
  <p:tag name="SMARTLINKEDSHAPEID" val="Titl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PresentationDisclaimer"/>
  <p:tag name="SMARTISVISIBLE" val="{@PresentationDisclaimer}!=No Disclaimer"/>
  <p:tag name="SMARTWRITE" val="{@PresentationDisclaimerText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raft stamp} = Yes"/>
  <p:tag name="SMARTWRITE" val="{@Draft stamp}"/>
  <p:tag name="SMARTLOCKSHAPE" val="Yes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HORIZONTALTOCPLACEHOLDER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ate FilePath} = Yes"/>
  <p:tag name="SMARTWRITE" val="{!Today} {!FilePath}"/>
  <p:tag name="SMARTLOCKSHAPE" val="Yes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LEVEL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WRITE" val="{@Report date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PresentationDisclaimer"/>
  <p:tag name="SMARTISVISIBLE" val="{@PresentationDisclaimer}!=No Disclaimer"/>
  <p:tag name="SMARTWRITE" val="{@PresentationDisclaimerText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@Draft stamp}"/>
  <p:tag name="SMARTISVISIBLE" val="{@Show Draft stamp} = Yes"/>
  <p:tag name="SMARTREAD" val="{@Draft stamp}"/>
  <p:tag name="SMARTLINKEDSHAPEID" val="SideBar"/>
  <p:tag name="SMARTOBJECT" val="Draft stamp Default Cover v.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raft stamp} = Yes"/>
  <p:tag name="SMARTWRITE" val="{@Draft stamp}"/>
  <p:tag name="SMARTLOCKSHAPE" val="Yes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HORIZONTALTOCPLACEHOLDER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ate FilePath} = Yes"/>
  <p:tag name="SMARTWRITE" val="{!Today} {!FilePath}"/>
  <p:tag name="SMARTLOCKSHAPE" val="Yes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LEVEL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WRITE" val="{@Report date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PresentationDisclaimer"/>
  <p:tag name="SMARTISVISIBLE" val="{@PresentationDisclaimer}!=No Disclaimer"/>
  <p:tag name="SMARTWRITE" val="{@PresentationDisclaimerText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READ" val="{@Confidentiality stamp}"/>
  <p:tag name="SMARTWRITE" val="{@Confidentiality stamp}"/>
  <p:tag name="SMARTOBJECT" val="Confidentiality stamp Default Cover v.3"/>
  <p:tag name="SMARTLINKEDSHAPEID" val="SideBar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raft stamp} = Yes"/>
  <p:tag name="SMARTWRITE" val="{@Draft stamp}"/>
  <p:tag name="SMARTLOCKSHAPE" val="Yes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ate FilePath} = Yes"/>
  <p:tag name="SMARTWRITE" val="{!Today} {!FilePath}"/>
  <p:tag name="SMARTLOCKSHAPE" val="Yes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LEVEL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HORIZONTALTOCPLACEHOLDER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LEVEL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HORIZONTALTOCPLACEHOLDER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ate FilePath} = Yes"/>
  <p:tag name="SMARTWRITE" val="{!Today} {!FilePath}"/>
  <p:tag name="SMARTLOCKSHAPE" val="Yes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LEV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@Report date}"/>
  <p:tag name="SMARTREAD" val="{@Report date}"/>
  <p:tag name="SMARTLINKEDSHAPEID" val="SideBar"/>
  <p:tag name="SMARTOBJECT" val="Report date Default Cover v.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WRITE" val="{@Report date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PresentationDisclaimer"/>
  <p:tag name="SMARTISVISIBLE" val="{@PresentationDisclaimer}!=No Disclaimer"/>
  <p:tag name="SMARTWRITE" val="{@PresentationDisclaimerText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raft stamp} = Yes"/>
  <p:tag name="SMARTWRITE" val="{@Draft stamp}"/>
  <p:tag name="SMARTLOCKSHAPE" val="Yes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HORIZONTALTOCPLACEHOLDER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ate FilePath} = Yes"/>
  <p:tag name="SMARTWRITE" val="{!Today} {!FilePath}"/>
  <p:tag name="SMARTLOCKSHAPE" val="Yes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DIVIDERTYPE" val="Section"/>
  <p:tag name="SMARTDIVIDERLEVEL" val="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WRITE" val="{@Report date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PresentationDisclaimer"/>
  <p:tag name="SMARTISVISIBLE" val="{@PresentationDisclaimer}!=No Disclaimer"/>
  <p:tag name="SMARTWRITE" val="{@PresentationDisclaimerText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Front Cover Imag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Footer v.2"/>
  <p:tag name="SMARTWRITE" val="{@Title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raft stamp} = Yes"/>
  <p:tag name="SMARTWRITE" val="{@Draft stamp}"/>
  <p:tag name="SMARTLOCKSHAPE" val="Yes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READ" val="{Smart Divider title}"/>
  <p:tag name="SMARTWRITE" val="{Smart Divider title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dividertocplaceholder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HORIZONTALTOCPLACEHOLDER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ate FilePath} = Yes"/>
  <p:tag name="SMARTWRITE" val="{!Today} {!FilePath}"/>
  <p:tag name="SMARTLOCKSHAPE" val="Yes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LIDETYPE" val="Divider"/>
  <p:tag name="SMARTDIVIDERTYPE" val="Section"/>
  <p:tag name="SMARTDIVIDERTEXT" val="Section"/>
  <p:tag name="SMARTDIVIDERLEVEL" val="0"/>
  <p:tag name="SMARTDIVIDERTOCSTYLE" val="Section TOC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WRITE" val="{@Report date}"/>
</p:tagLst>
</file>

<file path=ppt/theme/theme1.xml><?xml version="1.0" encoding="utf-8"?>
<a:theme xmlns:a="http://schemas.openxmlformats.org/drawingml/2006/main" name="Generic Presentation">
  <a:themeElements>
    <a:clrScheme name="Smart Report">
      <a:dk1>
        <a:srgbClr val="000000"/>
      </a:dk1>
      <a:lt1>
        <a:srgbClr val="FFFFFF"/>
      </a:lt1>
      <a:dk2>
        <a:srgbClr val="821A1A"/>
      </a:dk2>
      <a:lt2>
        <a:srgbClr val="FFFFFF"/>
      </a:lt2>
      <a:accent1>
        <a:srgbClr val="821A1A"/>
      </a:accent1>
      <a:accent2>
        <a:srgbClr val="D62E1C"/>
      </a:accent2>
      <a:accent3>
        <a:srgbClr val="FFCF48"/>
      </a:accent3>
      <a:accent4>
        <a:srgbClr val="E36A00"/>
      </a:accent4>
      <a:accent5>
        <a:srgbClr val="ABA591"/>
      </a:accent5>
      <a:accent6>
        <a:srgbClr val="877E62"/>
      </a:accent6>
      <a:hlink>
        <a:srgbClr val="821A1A"/>
      </a:hlink>
      <a:folHlink>
        <a:srgbClr val="821A1A"/>
      </a:folHlink>
    </a:clrScheme>
    <a:fontScheme name="PwC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 w="6350">
          <a:solidFill>
            <a:schemeClr val="tx1"/>
          </a:solidFill>
        </a:ln>
      </a:spPr>
      <a:bodyPr vert="horz" wrap="square" lIns="91440" tIns="45720" rIns="91440" bIns="45720" rtlCol="0" anchor="ctr">
        <a:noAutofit/>
      </a:bodyPr>
      <a:lstStyle>
        <a:defPPr algn="ctr">
          <a:defRPr dirty="0" smtClean="0"/>
        </a:defPPr>
      </a:lstStyle>
    </a:spDef>
    <a:lnDef>
      <a:spPr>
        <a:ln w="12700">
          <a:solidFill>
            <a:srgbClr val="DC69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spAutoFit/>
      </a:bodyPr>
      <a:lstStyle>
        <a:defPPr>
          <a:defRPr noProof="0" dirty="0" smtClean="0">
            <a:solidFill>
              <a:schemeClr val="tx1"/>
            </a:solidFill>
            <a:latin typeface="Georgia" pitchFamily="18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 Generic Presentation.potx" id="{4CDBBAE4-A34F-423A-B37E-4DF8B60BC771}" vid="{01F2AF4B-7E1A-4D90-B126-4C330EFE65B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Generic Presentation</Template>
  <TotalTime>7370</TotalTime>
  <Words>808</Words>
  <Application>Microsoft Office PowerPoint</Application>
  <PresentationFormat>Custom</PresentationFormat>
  <Paragraphs>214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Georgia</vt:lpstr>
      <vt:lpstr>Times New Roman</vt:lpstr>
      <vt:lpstr>Wingdings</vt:lpstr>
      <vt:lpstr>Generic Presentation</vt:lpstr>
      <vt:lpstr>PSTCL</vt:lpstr>
      <vt:lpstr>PowerPoint Presentation</vt:lpstr>
      <vt:lpstr>State-wise Benchmarking</vt:lpstr>
      <vt:lpstr>Comparison of Technical Parameters (FY 2017-18)</vt:lpstr>
      <vt:lpstr>Comparison of Financial Parameters (FY 2017-18)</vt:lpstr>
      <vt:lpstr>Comparison of Financial Parameters (Current)</vt:lpstr>
      <vt:lpstr>Comparison of Financial Parameters (FY 2017-18)</vt:lpstr>
      <vt:lpstr>Best Practices in Power Transmission</vt:lpstr>
      <vt:lpstr>Best Practices in Power Transmission</vt:lpstr>
    </vt:vector>
  </TitlesOfParts>
  <Company>PricewaterhouseCoopers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Pranav Bhatt</dc:creator>
  <dc:description>Generic Presentation</dc:description>
  <cp:lastModifiedBy>Dinesh Yadav</cp:lastModifiedBy>
  <cp:revision>200</cp:revision>
  <dcterms:created xsi:type="dcterms:W3CDTF">2018-11-18T08:00:58Z</dcterms:created>
  <dcterms:modified xsi:type="dcterms:W3CDTF">2020-01-16T05:00:24Z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mart Base Report Template Version">
    <vt:lpwstr>TS Global ND 20140514</vt:lpwstr>
  </property>
  <property fmtid="{D5CDD505-2E9C-101B-9397-08002B2CF9AE}" pid="3" name="Go Live Date">
    <vt:lpwstr>02_08_2016</vt:lpwstr>
  </property>
</Properties>
</file>