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0" r:id="rId2"/>
    <p:sldId id="407" r:id="rId3"/>
    <p:sldId id="445" r:id="rId4"/>
    <p:sldId id="465" r:id="rId5"/>
    <p:sldId id="511" r:id="rId6"/>
    <p:sldId id="551" r:id="rId7"/>
    <p:sldId id="556" r:id="rId8"/>
    <p:sldId id="554" r:id="rId9"/>
    <p:sldId id="555" r:id="rId10"/>
    <p:sldId id="553" r:id="rId11"/>
    <p:sldId id="573" r:id="rId12"/>
    <p:sldId id="558" r:id="rId13"/>
    <p:sldId id="559" r:id="rId14"/>
    <p:sldId id="560" r:id="rId15"/>
    <p:sldId id="561" r:id="rId16"/>
    <p:sldId id="562" r:id="rId17"/>
    <p:sldId id="563" r:id="rId18"/>
    <p:sldId id="564" r:id="rId19"/>
    <p:sldId id="565" r:id="rId20"/>
    <p:sldId id="566" r:id="rId21"/>
    <p:sldId id="567" r:id="rId22"/>
    <p:sldId id="568" r:id="rId23"/>
    <p:sldId id="569" r:id="rId24"/>
    <p:sldId id="27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L" initials="P" lastIdx="10" clrIdx="0"/>
  <p:cmAuthor id="1" name="ketan patil" initials="kp" lastIdx="5" clrIdx="1">
    <p:extLst>
      <p:ext uri="{19B8F6BF-5375-455C-9EA6-DF929625EA0E}">
        <p15:presenceInfo xmlns:p15="http://schemas.microsoft.com/office/powerpoint/2012/main" userId="b267db0be2a566d5" providerId="Windows Live"/>
      </p:ext>
    </p:extLst>
  </p:cmAuthor>
  <p:cmAuthor id="2" name="Anmol Malla" initials="AM" lastIdx="2" clrIdx="2">
    <p:extLst>
      <p:ext uri="{19B8F6BF-5375-455C-9EA6-DF929625EA0E}">
        <p15:presenceInfo xmlns:p15="http://schemas.microsoft.com/office/powerpoint/2012/main" userId="Anmol Malla" providerId="None"/>
      </p:ext>
    </p:extLst>
  </p:cmAuthor>
  <p:cmAuthor id="3" name="x99" initials="x" lastIdx="2" clrIdx="3">
    <p:extLst>
      <p:ext uri="{19B8F6BF-5375-455C-9EA6-DF929625EA0E}">
        <p15:presenceInfo xmlns:p15="http://schemas.microsoft.com/office/powerpoint/2012/main" userId="x9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302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33" autoAdjust="0"/>
    <p:restoredTop sz="94637" autoAdjust="0"/>
  </p:normalViewPr>
  <p:slideViewPr>
    <p:cSldViewPr>
      <p:cViewPr varScale="1">
        <p:scale>
          <a:sx n="74" d="100"/>
          <a:sy n="74" d="100"/>
        </p:scale>
        <p:origin x="45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4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PSTCL%20Ture-up%20FY%202018-19%20and%20APR%20FY%202019-20-KP-R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PSTCL%20Ture-up%20FY%202018-19%20and%20APR%20FY%202019-20-KP-R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PSTCL%20Ture-up%20FY%202018-19%20and%20APR%20FY%202019-20-KP-R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PSTCL%20Ture-up%20FY%202018-19%20and%20APR%20FY%202019-20-KP-R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FINAL%20DELIVERABLES\PSTCL%20True-up%20FY%202018-19%20and%20APR%20FY%202019-20-FINAL2811201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FINAL%20DELIVERABLES\PSTCL%20True-up%20FY%202018-19%20and%20APR%20FY%202019-20-FINAL2811201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BPS%20data\Projects\PSTCL%205-MYT%202019\FINAL%20DELIVERABLES\PSTCL%20True-up%20FY%202018-19%20and%20APR%20FY%202019-20-FINAL28112019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en-IN" sz="1400" b="1"/>
              <a:t>Transmission Line Length (ckt-km)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'Network Details'!$C$6</c:f>
              <c:strCache>
                <c:ptCount val="1"/>
                <c:pt idx="0">
                  <c:v>400 kV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Details'!$F$6:$K$6</c:f>
              <c:numCache>
                <c:formatCode>0</c:formatCode>
                <c:ptCount val="6"/>
                <c:pt idx="0">
                  <c:v>367.75</c:v>
                </c:pt>
                <c:pt idx="1">
                  <c:v>1599.75</c:v>
                </c:pt>
                <c:pt idx="2">
                  <c:v>1599.75</c:v>
                </c:pt>
                <c:pt idx="3">
                  <c:v>1599.75</c:v>
                </c:pt>
                <c:pt idx="4">
                  <c:v>1599.75</c:v>
                </c:pt>
                <c:pt idx="5">
                  <c:v>1599.75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DE-4B8F-8E8B-27AA997BFE91}"/>
            </c:ext>
          </c:extLst>
        </c:ser>
        <c:ser>
          <c:idx val="1"/>
          <c:order val="1"/>
          <c:tx>
            <c:strRef>
              <c:f>'Network Details'!$C$7</c:f>
              <c:strCache>
                <c:ptCount val="1"/>
                <c:pt idx="0">
                  <c:v>220 kV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Details'!$F$7:$K$7</c:f>
              <c:numCache>
                <c:formatCode>0</c:formatCode>
                <c:ptCount val="6"/>
                <c:pt idx="0">
                  <c:v>5520.77</c:v>
                </c:pt>
                <c:pt idx="1">
                  <c:v>5696.69</c:v>
                </c:pt>
                <c:pt idx="2">
                  <c:v>6384.31</c:v>
                </c:pt>
                <c:pt idx="3">
                  <c:v>6740.59</c:v>
                </c:pt>
                <c:pt idx="4">
                  <c:v>6781.5969999999998</c:v>
                </c:pt>
                <c:pt idx="5">
                  <c:v>7141.875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DE-4B8F-8E8B-27AA997BFE91}"/>
            </c:ext>
          </c:extLst>
        </c:ser>
        <c:ser>
          <c:idx val="2"/>
          <c:order val="2"/>
          <c:tx>
            <c:strRef>
              <c:f>'Network Details'!$C$8</c:f>
              <c:strCache>
                <c:ptCount val="1"/>
                <c:pt idx="0">
                  <c:v>132 kV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Details'!$F$8:$K$8</c:f>
              <c:numCache>
                <c:formatCode>0</c:formatCode>
                <c:ptCount val="6"/>
                <c:pt idx="0">
                  <c:v>3112.2</c:v>
                </c:pt>
                <c:pt idx="1">
                  <c:v>3114.66</c:v>
                </c:pt>
                <c:pt idx="2">
                  <c:v>3120.22</c:v>
                </c:pt>
                <c:pt idx="3">
                  <c:v>3125.1840000000002</c:v>
                </c:pt>
                <c:pt idx="4">
                  <c:v>3135.64</c:v>
                </c:pt>
                <c:pt idx="5">
                  <c:v>3135.64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DE-4B8F-8E8B-27AA997BFE91}"/>
            </c:ext>
          </c:extLst>
        </c:ser>
        <c:ser>
          <c:idx val="3"/>
          <c:order val="3"/>
          <c:tx>
            <c:strRef>
              <c:f>'Network Details'!$C$9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Details'!$F$9:$K$9</c:f>
              <c:numCache>
                <c:formatCode>#,##0</c:formatCode>
                <c:ptCount val="6"/>
                <c:pt idx="0">
                  <c:v>9000.7200000000012</c:v>
                </c:pt>
                <c:pt idx="1">
                  <c:v>10411.099999999999</c:v>
                </c:pt>
                <c:pt idx="2">
                  <c:v>11104.28</c:v>
                </c:pt>
                <c:pt idx="3">
                  <c:v>11465.524000000001</c:v>
                </c:pt>
                <c:pt idx="4">
                  <c:v>11516.986999999999</c:v>
                </c:pt>
                <c:pt idx="5">
                  <c:v>11877.264999999999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BDE-4B8F-8E8B-27AA997BFE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3394752"/>
        <c:axId val="373388848"/>
      </c:barChart>
      <c:catAx>
        <c:axId val="37339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88848"/>
        <c:crosses val="autoZero"/>
        <c:auto val="1"/>
        <c:lblAlgn val="ctr"/>
        <c:lblOffset val="100"/>
        <c:noMultiLvlLbl val="0"/>
      </c:catAx>
      <c:valAx>
        <c:axId val="3733888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r>
                  <a:rPr lang="en-IN"/>
                  <a:t>In ckt-km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ook Antiqua" panose="020406020503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947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en-IN" sz="1400" b="1"/>
              <a:t>Transmission Sub-stations (Nos.)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'Network Details'!$C$11</c:f>
              <c:strCache>
                <c:ptCount val="1"/>
                <c:pt idx="0">
                  <c:v>400 kV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Details'!$F$11:$K$11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4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96-4499-9EF6-71EF96A95091}"/>
            </c:ext>
          </c:extLst>
        </c:ser>
        <c:ser>
          <c:idx val="1"/>
          <c:order val="1"/>
          <c:tx>
            <c:strRef>
              <c:f>'Network Details'!$C$12</c:f>
              <c:strCache>
                <c:ptCount val="1"/>
                <c:pt idx="0">
                  <c:v> 220 kV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Details'!$F$12:$K$12</c:f>
              <c:numCache>
                <c:formatCode>General</c:formatCode>
                <c:ptCount val="6"/>
                <c:pt idx="0">
                  <c:v>83</c:v>
                </c:pt>
                <c:pt idx="1">
                  <c:v>88</c:v>
                </c:pt>
                <c:pt idx="2">
                  <c:v>89</c:v>
                </c:pt>
                <c:pt idx="3">
                  <c:v>94</c:v>
                </c:pt>
                <c:pt idx="4">
                  <c:v>96</c:v>
                </c:pt>
                <c:pt idx="5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96-4499-9EF6-71EF96A95091}"/>
            </c:ext>
          </c:extLst>
        </c:ser>
        <c:ser>
          <c:idx val="2"/>
          <c:order val="2"/>
          <c:tx>
            <c:strRef>
              <c:f>'Network Details'!$C$13</c:f>
              <c:strCache>
                <c:ptCount val="1"/>
                <c:pt idx="0">
                  <c:v>132 kV 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Details'!$F$13:$K$13</c:f>
              <c:numCache>
                <c:formatCode>General</c:formatCode>
                <c:ptCount val="6"/>
                <c:pt idx="0">
                  <c:v>76</c:v>
                </c:pt>
                <c:pt idx="1">
                  <c:v>74</c:v>
                </c:pt>
                <c:pt idx="2">
                  <c:v>73</c:v>
                </c:pt>
                <c:pt idx="3">
                  <c:v>69</c:v>
                </c:pt>
                <c:pt idx="4">
                  <c:v>69</c:v>
                </c:pt>
                <c:pt idx="5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96-4499-9EF6-71EF96A95091}"/>
            </c:ext>
          </c:extLst>
        </c:ser>
        <c:ser>
          <c:idx val="3"/>
          <c:order val="3"/>
          <c:tx>
            <c:strRef>
              <c:f>'Network Details'!$C$14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Details'!$F$14:$K$14</c:f>
              <c:numCache>
                <c:formatCode>General</c:formatCode>
                <c:ptCount val="6"/>
                <c:pt idx="0">
                  <c:v>161</c:v>
                </c:pt>
                <c:pt idx="1">
                  <c:v>166</c:v>
                </c:pt>
                <c:pt idx="2">
                  <c:v>166</c:v>
                </c:pt>
                <c:pt idx="3">
                  <c:v>168</c:v>
                </c:pt>
                <c:pt idx="4">
                  <c:v>170</c:v>
                </c:pt>
                <c:pt idx="5">
                  <c:v>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696-4499-9EF6-71EF96A95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3394752"/>
        <c:axId val="373388848"/>
      </c:barChart>
      <c:catAx>
        <c:axId val="37339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88848"/>
        <c:crosses val="autoZero"/>
        <c:auto val="1"/>
        <c:lblAlgn val="ctr"/>
        <c:lblOffset val="100"/>
        <c:noMultiLvlLbl val="0"/>
      </c:catAx>
      <c:valAx>
        <c:axId val="3733888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r>
                  <a:rPr lang="en-IN"/>
                  <a:t>In Nos.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ook Antiqua" panose="020406020503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947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en-IN" sz="1400" b="1"/>
              <a:t>Substation Capacity (MVA)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'Network Details'!$C$22</c:f>
              <c:strCache>
                <c:ptCount val="1"/>
                <c:pt idx="0">
                  <c:v>Substation Capacity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Details'!$F$22:$K$22</c:f>
              <c:numCache>
                <c:formatCode>#,##0</c:formatCode>
                <c:ptCount val="6"/>
                <c:pt idx="0">
                  <c:v>27113</c:v>
                </c:pt>
                <c:pt idx="1">
                  <c:v>29981</c:v>
                </c:pt>
                <c:pt idx="2">
                  <c:v>30599</c:v>
                </c:pt>
                <c:pt idx="3">
                  <c:v>33566.17</c:v>
                </c:pt>
                <c:pt idx="4">
                  <c:v>34954.17</c:v>
                </c:pt>
                <c:pt idx="5">
                  <c:v>36489.67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2E-4BCB-9775-BA548B7BF3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3394752"/>
        <c:axId val="373388848"/>
      </c:barChart>
      <c:catAx>
        <c:axId val="37339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88848"/>
        <c:crosses val="autoZero"/>
        <c:auto val="1"/>
        <c:lblAlgn val="ctr"/>
        <c:lblOffset val="100"/>
        <c:noMultiLvlLbl val="0"/>
      </c:catAx>
      <c:valAx>
        <c:axId val="3733888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r>
                  <a:rPr lang="en-IN"/>
                  <a:t>In MVA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ook Antiqua" panose="020406020503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9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r>
              <a:rPr lang="en-US" sz="1400" b="1"/>
              <a:t>Transmission System Availability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'Network Details'!$C$25</c:f>
              <c:strCache>
                <c:ptCount val="1"/>
                <c:pt idx="0">
                  <c:v>Transmission Availability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'Network Details'!$F$4:$K$4</c:f>
              <c:strCache>
                <c:ptCount val="6"/>
                <c:pt idx="0">
                  <c:v>FY 2013-14</c:v>
                </c:pt>
                <c:pt idx="1">
                  <c:v>FY 2014-15</c:v>
                </c:pt>
                <c:pt idx="2">
                  <c:v>FY 2015-16</c:v>
                </c:pt>
                <c:pt idx="3">
                  <c:v>FY 2016-17</c:v>
                </c:pt>
                <c:pt idx="4">
                  <c:v>FY 2017-18</c:v>
                </c:pt>
                <c:pt idx="5">
                  <c:v>FY 2018-19</c:v>
                </c:pt>
              </c:strCache>
            </c:strRef>
          </c:cat>
          <c:val>
            <c:numRef>
              <c:f>'Network Details'!$F$25:$K$25</c:f>
              <c:numCache>
                <c:formatCode>0.00%</c:formatCode>
                <c:ptCount val="6"/>
                <c:pt idx="0">
                  <c:v>0.99929999999999997</c:v>
                </c:pt>
                <c:pt idx="1">
                  <c:v>0.99780000000000002</c:v>
                </c:pt>
                <c:pt idx="2">
                  <c:v>0.99950000000000006</c:v>
                </c:pt>
                <c:pt idx="3">
                  <c:v>0.99860000000000004</c:v>
                </c:pt>
                <c:pt idx="4">
                  <c:v>0.99974099999999999</c:v>
                </c:pt>
                <c:pt idx="5">
                  <c:v>0.9995620833333333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6F-4501-B532-1D7EFDDDB12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3394752"/>
        <c:axId val="373388848"/>
      </c:barChart>
      <c:catAx>
        <c:axId val="37339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88848"/>
        <c:crosses val="autoZero"/>
        <c:auto val="1"/>
        <c:lblAlgn val="ctr"/>
        <c:lblOffset val="100"/>
        <c:noMultiLvlLbl val="0"/>
      </c:catAx>
      <c:valAx>
        <c:axId val="3733888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r>
                  <a:rPr lang="en-IN"/>
                  <a:t>In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ook Antiqua" panose="020406020503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37339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'PPT Formats'!$B$85</c:f>
              <c:strCache>
                <c:ptCount val="1"/>
                <c:pt idx="0">
                  <c:v>Capital Expenditure -Transmission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'PPT Formats'!$C$83:$J$84</c:f>
              <c:multiLvlStrCache>
                <c:ptCount val="8"/>
                <c:lvl>
                  <c:pt idx="0">
                    <c:v>Approved</c:v>
                  </c:pt>
                  <c:pt idx="1">
                    <c:v>Actual</c:v>
                  </c:pt>
                  <c:pt idx="2">
                    <c:v>Approved</c:v>
                  </c:pt>
                  <c:pt idx="3">
                    <c:v>Actual</c:v>
                  </c:pt>
                  <c:pt idx="4">
                    <c:v>Approved</c:v>
                  </c:pt>
                  <c:pt idx="5">
                    <c:v>Estimated</c:v>
                  </c:pt>
                  <c:pt idx="6">
                    <c:v>Approved</c:v>
                  </c:pt>
                  <c:pt idx="7">
                    <c:v>Estimated</c:v>
                  </c:pt>
                </c:lvl>
                <c:lvl>
                  <c:pt idx="0">
                    <c:v>FY 2017-18</c:v>
                  </c:pt>
                  <c:pt idx="2">
                    <c:v>FY 2018-19</c:v>
                  </c:pt>
                  <c:pt idx="4">
                    <c:v>FY 2019-20</c:v>
                  </c:pt>
                  <c:pt idx="6">
                    <c:v>Total</c:v>
                  </c:pt>
                </c:lvl>
              </c:multiLvlStrCache>
            </c:multiLvlStrRef>
          </c:cat>
          <c:val>
            <c:numRef>
              <c:f>'PPT Formats'!$C$85:$J$85</c:f>
              <c:numCache>
                <c:formatCode>General</c:formatCode>
                <c:ptCount val="8"/>
                <c:pt idx="0">
                  <c:v>328.29</c:v>
                </c:pt>
                <c:pt idx="1">
                  <c:v>352.51</c:v>
                </c:pt>
                <c:pt idx="2">
                  <c:v>248.01</c:v>
                </c:pt>
                <c:pt idx="3">
                  <c:v>257.27999999999997</c:v>
                </c:pt>
                <c:pt idx="4">
                  <c:v>202.64</c:v>
                </c:pt>
                <c:pt idx="5">
                  <c:v>366.39</c:v>
                </c:pt>
                <c:pt idx="6">
                  <c:v>778.93999999999994</c:v>
                </c:pt>
                <c:pt idx="7">
                  <c:v>976.18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46-4EC1-BA83-8E89AD2874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33705232"/>
        <c:axId val="633700432"/>
      </c:barChart>
      <c:catAx>
        <c:axId val="63370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633700432"/>
        <c:crosses val="autoZero"/>
        <c:auto val="1"/>
        <c:lblAlgn val="ctr"/>
        <c:lblOffset val="100"/>
        <c:noMultiLvlLbl val="0"/>
      </c:catAx>
      <c:valAx>
        <c:axId val="633700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r>
                  <a:rPr lang="en-IN"/>
                  <a:t>in Rs. Crore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Book Antiqua" panose="020406020503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63370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'PPT Formats'!$B$86</c:f>
              <c:strCache>
                <c:ptCount val="1"/>
                <c:pt idx="0">
                  <c:v>Capital Expenditure -SLDC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'PPT Formats'!$C$83:$J$84</c:f>
              <c:multiLvlStrCache>
                <c:ptCount val="8"/>
                <c:lvl>
                  <c:pt idx="0">
                    <c:v>Approved</c:v>
                  </c:pt>
                  <c:pt idx="1">
                    <c:v>Actual</c:v>
                  </c:pt>
                  <c:pt idx="2">
                    <c:v>Approved</c:v>
                  </c:pt>
                  <c:pt idx="3">
                    <c:v>Actual</c:v>
                  </c:pt>
                  <c:pt idx="4">
                    <c:v>Approved</c:v>
                  </c:pt>
                  <c:pt idx="5">
                    <c:v>Estimated</c:v>
                  </c:pt>
                  <c:pt idx="6">
                    <c:v>Approved</c:v>
                  </c:pt>
                  <c:pt idx="7">
                    <c:v>Estimated</c:v>
                  </c:pt>
                </c:lvl>
                <c:lvl>
                  <c:pt idx="0">
                    <c:v>FY 2017-18</c:v>
                  </c:pt>
                  <c:pt idx="2">
                    <c:v>FY 2018-19</c:v>
                  </c:pt>
                  <c:pt idx="4">
                    <c:v>FY 2019-20</c:v>
                  </c:pt>
                  <c:pt idx="6">
                    <c:v>Total</c:v>
                  </c:pt>
                </c:lvl>
              </c:multiLvlStrCache>
            </c:multiLvlStrRef>
          </c:cat>
          <c:val>
            <c:numRef>
              <c:f>'PPT Formats'!$C$86:$J$86</c:f>
              <c:numCache>
                <c:formatCode>General</c:formatCode>
                <c:ptCount val="8"/>
                <c:pt idx="0">
                  <c:v>10</c:v>
                </c:pt>
                <c:pt idx="1">
                  <c:v>1.59</c:v>
                </c:pt>
                <c:pt idx="2">
                  <c:v>10</c:v>
                </c:pt>
                <c:pt idx="3">
                  <c:v>4.46</c:v>
                </c:pt>
                <c:pt idx="4">
                  <c:v>10</c:v>
                </c:pt>
                <c:pt idx="5">
                  <c:v>3.47</c:v>
                </c:pt>
                <c:pt idx="6">
                  <c:v>30</c:v>
                </c:pt>
                <c:pt idx="7">
                  <c:v>9.52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AD-48A5-B6C7-4723EADD65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33705232"/>
        <c:axId val="633700432"/>
      </c:barChart>
      <c:catAx>
        <c:axId val="63370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633700432"/>
        <c:crosses val="autoZero"/>
        <c:auto val="1"/>
        <c:lblAlgn val="ctr"/>
        <c:lblOffset val="100"/>
        <c:noMultiLvlLbl val="0"/>
      </c:catAx>
      <c:valAx>
        <c:axId val="633700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370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2"/>
              </a:solidFill>
              <a:latin typeface="Book Antiqua" panose="020406020503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'PPT Formats'!$B$87</c:f>
              <c:strCache>
                <c:ptCount val="1"/>
                <c:pt idx="0">
                  <c:v>Capital Expenditure -PSTCL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'PPT Formats'!$C$83:$J$84</c:f>
              <c:multiLvlStrCache>
                <c:ptCount val="8"/>
                <c:lvl>
                  <c:pt idx="0">
                    <c:v>Approved</c:v>
                  </c:pt>
                  <c:pt idx="1">
                    <c:v>Actual</c:v>
                  </c:pt>
                  <c:pt idx="2">
                    <c:v>Approved</c:v>
                  </c:pt>
                  <c:pt idx="3">
                    <c:v>Actual</c:v>
                  </c:pt>
                  <c:pt idx="4">
                    <c:v>Approved</c:v>
                  </c:pt>
                  <c:pt idx="5">
                    <c:v>Estimated</c:v>
                  </c:pt>
                  <c:pt idx="6">
                    <c:v>Approved</c:v>
                  </c:pt>
                  <c:pt idx="7">
                    <c:v>Estimated</c:v>
                  </c:pt>
                </c:lvl>
                <c:lvl>
                  <c:pt idx="0">
                    <c:v>FY 2017-18</c:v>
                  </c:pt>
                  <c:pt idx="2">
                    <c:v>FY 2018-19</c:v>
                  </c:pt>
                  <c:pt idx="4">
                    <c:v>FY 2019-20</c:v>
                  </c:pt>
                  <c:pt idx="6">
                    <c:v>Total</c:v>
                  </c:pt>
                </c:lvl>
              </c:multiLvlStrCache>
            </c:multiLvlStrRef>
          </c:cat>
          <c:val>
            <c:numRef>
              <c:f>'PPT Formats'!$C$87:$J$87</c:f>
              <c:numCache>
                <c:formatCode>General</c:formatCode>
                <c:ptCount val="8"/>
                <c:pt idx="0">
                  <c:v>338.29</c:v>
                </c:pt>
                <c:pt idx="1">
                  <c:v>354.09999999999997</c:v>
                </c:pt>
                <c:pt idx="2">
                  <c:v>258.01</c:v>
                </c:pt>
                <c:pt idx="3">
                  <c:v>261.73999999999995</c:v>
                </c:pt>
                <c:pt idx="4">
                  <c:v>212.64</c:v>
                </c:pt>
                <c:pt idx="5">
                  <c:v>369.86</c:v>
                </c:pt>
                <c:pt idx="6">
                  <c:v>808.93999999999994</c:v>
                </c:pt>
                <c:pt idx="7">
                  <c:v>985.69999999999993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22-4DDE-8694-CB63BCB535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33705232"/>
        <c:axId val="633700432"/>
      </c:barChart>
      <c:catAx>
        <c:axId val="63370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en-US"/>
          </a:p>
        </c:txPr>
        <c:crossAx val="633700432"/>
        <c:crosses val="autoZero"/>
        <c:auto val="1"/>
        <c:lblAlgn val="ctr"/>
        <c:lblOffset val="100"/>
        <c:noMultiLvlLbl val="0"/>
      </c:catAx>
      <c:valAx>
        <c:axId val="633700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370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9E06F-2E5A-455D-B591-D3B73E2D4981}" type="datetimeFigureOut">
              <a:rPr lang="en-IN" smtClean="0"/>
              <a:pPr/>
              <a:t>13-01-2020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77AA3-98B7-4AB0-9E43-7BC8531A43E1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338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4DD396-B66C-45DB-A0D3-5BAD6201FD1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6271750"/>
            <a:ext cx="5029200" cy="256514"/>
          </a:xfrm>
          <a:noFill/>
          <a:ln/>
        </p:spPr>
        <p:txBody>
          <a:bodyPr>
            <a:normAutofit lnSpcReduction="10000"/>
          </a:bodyPr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15400" y="228600"/>
            <a:ext cx="28702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84074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9964"/>
            <a:ext cx="11480800" cy="838200"/>
          </a:xfrm>
        </p:spPr>
        <p:txBody>
          <a:bodyPr/>
          <a:lstStyle>
            <a:lvl1pPr>
              <a:defRPr sz="2400" i="0">
                <a:solidFill>
                  <a:srgbClr val="C00000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ook Antiqua" panose="02040602050305030304" pitchFamily="18" charset="0"/>
              </a:defRPr>
            </a:lvl1pPr>
            <a:lvl2pPr>
              <a:defRPr>
                <a:latin typeface="Book Antiqua" panose="02040602050305030304" pitchFamily="18" charset="0"/>
              </a:defRPr>
            </a:lvl2pPr>
            <a:lvl3pPr>
              <a:defRPr>
                <a:latin typeface="Book Antiqua" panose="02040602050305030304" pitchFamily="18" charset="0"/>
              </a:defRPr>
            </a:lvl3pPr>
            <a:lvl4pPr>
              <a:defRPr>
                <a:latin typeface="Book Antiqua" panose="02040602050305030304" pitchFamily="18" charset="0"/>
              </a:defRPr>
            </a:lvl4pPr>
            <a:lvl5pPr>
              <a:defRPr>
                <a:latin typeface="Book Antiqua" panose="0204060205030503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 i="0">
                <a:solidFill>
                  <a:srgbClr val="C00000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0" y="1295400"/>
            <a:ext cx="5588000" cy="44196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588000" cy="44196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 sz="2000" i="0">
                <a:solidFill>
                  <a:srgbClr val="C00000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 i="0">
                <a:solidFill>
                  <a:srgbClr val="C00000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1148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1295400"/>
            <a:ext cx="11379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 flipV="1">
            <a:off x="0" y="1143000"/>
            <a:ext cx="12192000" cy="0"/>
          </a:xfrm>
          <a:prstGeom prst="line">
            <a:avLst/>
          </a:prstGeom>
          <a:noFill/>
          <a:ln w="508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IN" sz="135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0972800" y="6524565"/>
            <a:ext cx="1219200" cy="1572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65484" tIns="32147" rIns="65484" bIns="32147">
            <a:spAutoFit/>
          </a:bodyPr>
          <a:lstStyle/>
          <a:p>
            <a:pPr algn="l" defTabSz="642938">
              <a:defRPr/>
            </a:pPr>
            <a:r>
              <a:rPr lang="en-GB" sz="600" dirty="0">
                <a:latin typeface="Arial" pitchFamily="34" charset="0"/>
              </a:rPr>
              <a:t>Page </a:t>
            </a:r>
            <a:fld id="{E746AE2A-C1FC-4290-B80A-4476FF58591B}" type="slidenum">
              <a:rPr lang="en-GB" sz="600">
                <a:latin typeface="Arial" pitchFamily="34" charset="0"/>
              </a:rPr>
              <a:pPr algn="l" defTabSz="642938">
                <a:defRPr/>
              </a:pPr>
              <a:t>‹#›</a:t>
            </a:fld>
            <a:r>
              <a:rPr lang="en-GB" sz="600" dirty="0">
                <a:latin typeface="Arial" pitchFamily="34" charset="0"/>
              </a:rPr>
              <a:t> </a:t>
            </a:r>
          </a:p>
        </p:txBody>
      </p:sp>
      <p:pic>
        <p:nvPicPr>
          <p:cNvPr id="7" name="Picture 6"/>
          <p:cNvPicPr/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52400"/>
            <a:ext cx="1981200" cy="8547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500" b="1" i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G"/>
        <a:defRPr sz="1200">
          <a:solidFill>
            <a:schemeClr val="tx1"/>
          </a:solidFill>
          <a:latin typeface="+mn-lt"/>
        </a:defRPr>
      </a:lvl2pPr>
      <a:lvl3pPr marL="81438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â"/>
        <a:defRPr sz="1200">
          <a:solidFill>
            <a:schemeClr val="tx1"/>
          </a:solidFill>
          <a:latin typeface="+mn-lt"/>
        </a:defRPr>
      </a:lvl3pPr>
      <a:lvl4pPr marL="1071563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ý"/>
        <a:defRPr sz="1200">
          <a:solidFill>
            <a:schemeClr val="tx1"/>
          </a:solidFill>
          <a:latin typeface="+mn-lt"/>
        </a:defRPr>
      </a:lvl4pPr>
      <a:lvl5pPr marL="132873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charset="0"/>
        <a:buChar char="å"/>
        <a:defRPr sz="1200">
          <a:solidFill>
            <a:schemeClr val="tx1"/>
          </a:solidFill>
          <a:latin typeface="+mn-lt"/>
        </a:defRPr>
      </a:lvl5pPr>
      <a:lvl6pPr marL="167163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pitchFamily="2" charset="2"/>
        <a:buChar char="å"/>
        <a:defRPr sz="1200">
          <a:solidFill>
            <a:schemeClr val="tx1"/>
          </a:solidFill>
          <a:latin typeface="+mn-lt"/>
        </a:defRPr>
      </a:lvl6pPr>
      <a:lvl7pPr marL="201453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pitchFamily="2" charset="2"/>
        <a:buChar char="å"/>
        <a:defRPr sz="1200">
          <a:solidFill>
            <a:schemeClr val="tx1"/>
          </a:solidFill>
          <a:latin typeface="+mn-lt"/>
        </a:defRPr>
      </a:lvl7pPr>
      <a:lvl8pPr marL="235743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pitchFamily="2" charset="2"/>
        <a:buChar char="å"/>
        <a:defRPr sz="1200">
          <a:solidFill>
            <a:schemeClr val="tx1"/>
          </a:solidFill>
          <a:latin typeface="+mn-lt"/>
        </a:defRPr>
      </a:lvl8pPr>
      <a:lvl9pPr marL="2700338" indent="-1714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pitchFamily="2" charset="2"/>
        <a:buChar char="å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3917010"/>
            <a:ext cx="10885661" cy="1925985"/>
          </a:xfrm>
          <a:noFill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800" i="0" dirty="0">
                <a:solidFill>
                  <a:srgbClr val="0000FF"/>
                </a:solidFill>
                <a:latin typeface="Book Antiqua" pitchFamily="18" charset="0"/>
              </a:rPr>
              <a:t>Petition for </a:t>
            </a:r>
            <a:br>
              <a:rPr lang="en-US" sz="2800" i="0" dirty="0">
                <a:solidFill>
                  <a:srgbClr val="0000FF"/>
                </a:solidFill>
                <a:latin typeface="Book Antiqua" pitchFamily="18" charset="0"/>
              </a:rPr>
            </a:br>
            <a:r>
              <a:rPr lang="en-US" sz="2800" i="0" dirty="0">
                <a:solidFill>
                  <a:srgbClr val="0000FF"/>
                </a:solidFill>
                <a:latin typeface="Book Antiqua" pitchFamily="18" charset="0"/>
              </a:rPr>
              <a:t>Approval of True-up for FY 2018-19, Annual Performance Review for FY 2019-20 and Multi Year Tariff for Control Period from FY 2020-21 to FY 2022-23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223530" y="6096000"/>
            <a:ext cx="2048100" cy="424219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 dirty="0">
                <a:latin typeface="Book Antiqua" pitchFamily="18" charset="0"/>
              </a:rPr>
              <a:t>January 14, 2020</a:t>
            </a:r>
          </a:p>
        </p:txBody>
      </p:sp>
      <p:pic>
        <p:nvPicPr>
          <p:cNvPr id="3" name="Picture 2" descr="A large green field&#10;&#10;Description automatically generated">
            <a:extLst>
              <a:ext uri="{FF2B5EF4-FFF2-40B4-BE49-F238E27FC236}">
                <a16:creationId xmlns:a16="http://schemas.microsoft.com/office/drawing/2014/main" id="{FD359C92-A71C-4329-AD75-B3340589F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7" y="1846665"/>
            <a:ext cx="4776636" cy="154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 close up of a wire fence&#10;&#10;Description automatically generated">
            <a:extLst>
              <a:ext uri="{FF2B5EF4-FFF2-40B4-BE49-F238E27FC236}">
                <a16:creationId xmlns:a16="http://schemas.microsoft.com/office/drawing/2014/main" id="{6C5C9D0E-A68B-49E1-98BC-72B3ECFB7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049" y="1906179"/>
            <a:ext cx="4455045" cy="1421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1269C7-EC55-48B0-B139-3E3A88C832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5611" y="1237378"/>
            <a:ext cx="2738438" cy="255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Performance Parameters – FY 2018-19 and FY 2019-20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307101-B5E3-4B53-9EC3-35915B8275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667197"/>
              </p:ext>
            </p:extLst>
          </p:nvPr>
        </p:nvGraphicFramePr>
        <p:xfrm>
          <a:off x="474090" y="2698534"/>
          <a:ext cx="5334000" cy="1031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9399">
                  <a:extLst>
                    <a:ext uri="{9D8B030D-6E8A-4147-A177-3AD203B41FA5}">
                      <a16:colId xmlns:a16="http://schemas.microsoft.com/office/drawing/2014/main" val="927202157"/>
                    </a:ext>
                  </a:extLst>
                </a:gridCol>
                <a:gridCol w="2810622">
                  <a:extLst>
                    <a:ext uri="{9D8B030D-6E8A-4147-A177-3AD203B41FA5}">
                      <a16:colId xmlns:a16="http://schemas.microsoft.com/office/drawing/2014/main" val="1865839036"/>
                    </a:ext>
                  </a:extLst>
                </a:gridCol>
                <a:gridCol w="1623979">
                  <a:extLst>
                    <a:ext uri="{9D8B030D-6E8A-4147-A177-3AD203B41FA5}">
                      <a16:colId xmlns:a16="http://schemas.microsoft.com/office/drawing/2014/main" val="410715004"/>
                    </a:ext>
                  </a:extLst>
                </a:gridCol>
              </a:tblGrid>
              <a:tr h="2713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FY 2018-19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42192"/>
                  </a:ext>
                </a:extLst>
              </a:tr>
              <a:tr h="1595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Energy Input (MU)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58,825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77416"/>
                  </a:ext>
                </a:extLst>
              </a:tr>
              <a:tr h="1595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Energy Output (MU)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57,138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071144"/>
                  </a:ext>
                </a:extLst>
              </a:tr>
              <a:tr h="1595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Transmission Loss (%)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2.86%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9589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A4F1F9A-53A7-4F48-BE36-DEEAEF33723E}"/>
              </a:ext>
            </a:extLst>
          </p:cNvPr>
          <p:cNvSpPr txBox="1"/>
          <p:nvPr/>
        </p:nvSpPr>
        <p:spPr>
          <a:xfrm>
            <a:off x="194690" y="1371600"/>
            <a:ext cx="5748911" cy="123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Transmission Loss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Actual Transmission Loss of 2.86% </a:t>
            </a: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for FY 2018-19 against approved Loss of 2.50%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Transmission Loss proposed for FY 2019-20 – 3.00%</a:t>
            </a:r>
            <a:endParaRPr lang="en-IN" sz="16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43565C-0620-445F-B9D7-550E605B3A76}"/>
              </a:ext>
            </a:extLst>
          </p:cNvPr>
          <p:cNvSpPr txBox="1"/>
          <p:nvPr/>
        </p:nvSpPr>
        <p:spPr>
          <a:xfrm>
            <a:off x="195054" y="3915355"/>
            <a:ext cx="5748547" cy="2653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Transmission Availability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Regulation 55 of MYT Regulations, 2014 specifies Transmission Availability as;</a:t>
            </a:r>
          </a:p>
          <a:p>
            <a:pPr marL="450850" lvl="1" indent="-17780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Normative Transmission Availability – 99%</a:t>
            </a:r>
          </a:p>
          <a:p>
            <a:pPr lvl="1">
              <a:lnSpc>
                <a:spcPct val="114000"/>
              </a:lnSpc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PSTCL is entitled for Incentive for Transmission Availability more than 99%.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Incentive claimed – </a:t>
            </a: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Rs.  12.71 Crore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3711B6F-42A3-4671-8C3E-D468B9B877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857037"/>
              </p:ext>
            </p:extLst>
          </p:nvPr>
        </p:nvGraphicFramePr>
        <p:xfrm>
          <a:off x="6383912" y="1828800"/>
          <a:ext cx="5613399" cy="4442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477">
                  <a:extLst>
                    <a:ext uri="{9D8B030D-6E8A-4147-A177-3AD203B41FA5}">
                      <a16:colId xmlns:a16="http://schemas.microsoft.com/office/drawing/2014/main" val="927202157"/>
                    </a:ext>
                  </a:extLst>
                </a:gridCol>
                <a:gridCol w="1576323">
                  <a:extLst>
                    <a:ext uri="{9D8B030D-6E8A-4147-A177-3AD203B41FA5}">
                      <a16:colId xmlns:a16="http://schemas.microsoft.com/office/drawing/2014/main" val="1865839036"/>
                    </a:ext>
                  </a:extLst>
                </a:gridCol>
                <a:gridCol w="1846053">
                  <a:extLst>
                    <a:ext uri="{9D8B030D-6E8A-4147-A177-3AD203B41FA5}">
                      <a16:colId xmlns:a16="http://schemas.microsoft.com/office/drawing/2014/main" val="410715004"/>
                    </a:ext>
                  </a:extLst>
                </a:gridCol>
                <a:gridCol w="1557546">
                  <a:extLst>
                    <a:ext uri="{9D8B030D-6E8A-4147-A177-3AD203B41FA5}">
                      <a16:colId xmlns:a16="http://schemas.microsoft.com/office/drawing/2014/main" val="3214166876"/>
                    </a:ext>
                  </a:extLst>
                </a:gridCol>
              </a:tblGrid>
              <a:tr h="5514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Month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  <a:latin typeface="Book Antiqua" panose="02040602050305030304" pitchFamily="18" charset="0"/>
                        </a:rPr>
                        <a:t>FY 2018-19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FY 2019-20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42192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Apr-17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99.9764%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99.9745%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77416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May-17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99.9643%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99.9707%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071144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Jun-17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99.9575%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99.9566%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958922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Jul-17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99.9704%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99.9814%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277960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Aug-17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99.9821%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99.9785%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410903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Sep-17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99.9806%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kern="1200" baseline="0" dirty="0">
                          <a:solidFill>
                            <a:schemeClr val="dk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99.9820%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471044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Oct-17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99.9876%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470460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Nov-17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99.9853%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272039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Dec-17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99.9908%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667104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Jan-18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99.9458%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388708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Feb-18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99.7468%</a:t>
                      </a:r>
                      <a:endParaRPr lang="en-IN" sz="16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614193"/>
                  </a:ext>
                </a:extLst>
              </a:tr>
              <a:tr h="3242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7145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2550" indent="0"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Mar-18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99.9869%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9003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73718"/>
      </p:ext>
    </p:extLst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Employee Costs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4F1F9A-53A7-4F48-BE36-DEEAEF33723E}"/>
              </a:ext>
            </a:extLst>
          </p:cNvPr>
          <p:cNvSpPr txBox="1"/>
          <p:nvPr/>
        </p:nvSpPr>
        <p:spPr>
          <a:xfrm>
            <a:off x="195054" y="1263281"/>
            <a:ext cx="5900946" cy="151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Approach adopted in Tariff Order for FY 2019-20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Base Other Employee Cost – </a:t>
            </a: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Net Other Employee Cost of Rs. 187.06 Crore for FY 2017-18 on actual basis.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Escalation Factor on basis of CPI and WPI Index in ratio of 50:50 </a:t>
            </a:r>
            <a:endParaRPr lang="en-IN" sz="16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379708-71AE-40B9-B21A-9668496D9164}"/>
              </a:ext>
            </a:extLst>
          </p:cNvPr>
          <p:cNvSpPr txBox="1"/>
          <p:nvPr/>
        </p:nvSpPr>
        <p:spPr>
          <a:xfrm>
            <a:off x="110227" y="2839367"/>
            <a:ext cx="6070599" cy="3762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Approach in present Petition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Base Other Employee Cost – </a:t>
            </a: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Gross Other Employee Cost of Rs. 237.19 Crore for FY 2017-18 on actual basis.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Actual Employee Costs capitalised for FY 2018-19 has been considered.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Escalation Factor on basis of CPI and WPI Index in ratio of 50:50 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Expenses capitalised depends on projects undertaken and staff of PSTCL dedicated to such project execution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Variation in Capitalisation would not be captured in </a:t>
            </a:r>
            <a:r>
              <a:rPr lang="en-IN" sz="1600" i="1" dirty="0">
                <a:solidFill>
                  <a:schemeClr val="tx1"/>
                </a:solidFill>
                <a:latin typeface="Book Antiqua" pitchFamily="18" charset="0"/>
              </a:rPr>
              <a:t>Net Cost approach.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Terminal benefits are considered on actual basis for FY 2018-19 and estimated for FY 2019-20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F7F453D-64CF-4E0A-A9FB-0A6D0ADE80E5}"/>
              </a:ext>
            </a:extLst>
          </p:cNvPr>
          <p:cNvGraphicFramePr>
            <a:graphicFrameLocks noGrp="1"/>
          </p:cNvGraphicFramePr>
          <p:nvPr/>
        </p:nvGraphicFramePr>
        <p:xfrm>
          <a:off x="6223000" y="1288404"/>
          <a:ext cx="5858773" cy="21553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20373">
                  <a:extLst>
                    <a:ext uri="{9D8B030D-6E8A-4147-A177-3AD203B41FA5}">
                      <a16:colId xmlns:a16="http://schemas.microsoft.com/office/drawing/2014/main" val="62469423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510674044"/>
                    </a:ext>
                  </a:extLst>
                </a:gridCol>
              </a:tblGrid>
              <a:tr h="2135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Net Costs Approach </a:t>
                      </a:r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698013"/>
                  </a:ext>
                </a:extLst>
              </a:tr>
              <a:tr h="213517">
                <a:tc>
                  <a:txBody>
                    <a:bodyPr/>
                    <a:lstStyle/>
                    <a:p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Base Other Employee Costs (</a:t>
                      </a:r>
                      <a:r>
                        <a:rPr lang="en-US" sz="1400" i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US" sz="1400" i="0" baseline="-250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Gross</a:t>
                      </a:r>
                      <a:r>
                        <a:rPr lang="en-US" sz="1400" i="0" baseline="-250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-Cap</a:t>
                      </a:r>
                      <a:r>
                        <a:rPr lang="en-US" sz="1400" i="0" baseline="-250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endParaRPr lang="en-IN" sz="1400" i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113303"/>
                  </a:ext>
                </a:extLst>
              </a:tr>
              <a:tr h="443448">
                <a:tc>
                  <a:txBody>
                    <a:bodyPr/>
                    <a:lstStyle/>
                    <a:p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Other Employee Cost for Year (</a:t>
                      </a: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= (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US" sz="1400" i="0" baseline="-250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= (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Gross</a:t>
                      </a:r>
                      <a:r>
                        <a:rPr lang="en-US" sz="1400" i="0" baseline="-250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IN" sz="1400" b="0" i="0" u="sng" dirty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– (Cap</a:t>
                      </a:r>
                      <a:r>
                        <a:rPr lang="en-IN" sz="1400" b="0" i="0" u="sng" baseline="-25000" dirty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IN" sz="1400" b="0" i="0" u="sng" dirty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x </a:t>
                      </a:r>
                      <a:r>
                        <a:rPr lang="en-IN" sz="1400" b="0" i="0" u="sng" dirty="0" err="1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IN" sz="1400" b="0" i="0" u="sng" baseline="-25000" dirty="0" err="1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IN" sz="1400" b="0" i="0" u="sng" dirty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419081"/>
                  </a:ext>
                </a:extLst>
              </a:tr>
              <a:tr h="21236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Gross Costs Approach</a:t>
                      </a:r>
                      <a:endParaRPr lang="en-IN" sz="1400" b="1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b="1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258624"/>
                  </a:ext>
                </a:extLst>
              </a:tr>
              <a:tr h="220147">
                <a:tc>
                  <a:txBody>
                    <a:bodyPr/>
                    <a:lstStyle/>
                    <a:p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Base Other Employee Costs (</a:t>
                      </a:r>
                      <a:r>
                        <a:rPr lang="en-US" sz="1400" i="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US" sz="1400" i="0" baseline="-250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Gross</a:t>
                      </a:r>
                      <a:r>
                        <a:rPr lang="en-US" sz="1400" i="0" baseline="-2500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endParaRPr lang="en-IN" sz="1400" i="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966946"/>
                  </a:ext>
                </a:extLst>
              </a:tr>
              <a:tr h="213517">
                <a:tc>
                  <a:txBody>
                    <a:bodyPr/>
                    <a:lstStyle/>
                    <a:p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Other Employee Cost for Year (</a:t>
                      </a: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400" i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IN" sz="1400" i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Net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= (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Gross</a:t>
                      </a:r>
                      <a:r>
                        <a:rPr lang="en-US" sz="1400" i="0" baseline="-250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n-1</a:t>
                      </a: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IN" sz="1400" i="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IN" sz="1400" i="0" baseline="-25000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IN" sz="1400" i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IN" sz="1400" b="1" i="0" u="sng" dirty="0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IN" sz="1400" b="1" i="0" u="sng" dirty="0" err="1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Cap</a:t>
                      </a:r>
                      <a:r>
                        <a:rPr lang="en-IN" sz="1400" b="1" i="0" u="sng" baseline="-25000" dirty="0" err="1">
                          <a:solidFill>
                            <a:srgbClr val="0000FF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IN" sz="1400" b="1" i="0" u="sng" dirty="0">
                        <a:solidFill>
                          <a:srgbClr val="0000FF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38800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5801BEE-7A00-4022-8FC2-CA1739AB0D00}"/>
              </a:ext>
            </a:extLst>
          </p:cNvPr>
          <p:cNvGraphicFramePr>
            <a:graphicFrameLocks noGrp="1"/>
          </p:cNvGraphicFramePr>
          <p:nvPr/>
        </p:nvGraphicFramePr>
        <p:xfrm>
          <a:off x="6207077" y="3962400"/>
          <a:ext cx="5874696" cy="25071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3096">
                  <a:extLst>
                    <a:ext uri="{9D8B030D-6E8A-4147-A177-3AD203B41FA5}">
                      <a16:colId xmlns:a16="http://schemas.microsoft.com/office/drawing/2014/main" val="57399838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5561302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67363586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065002104"/>
                    </a:ext>
                  </a:extLst>
                </a:gridCol>
              </a:tblGrid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2018-19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2019-20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1310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Base - Gross Other Employee Cost 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226.14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237.19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138239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Escalation Factor (CPI:WPI::50:50) 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4.89%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4.61%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312812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Gross Other Employee Cost for year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237.19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248.12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8423769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Less: Employee cost capitalised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39.65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40.24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7910304"/>
                  </a:ext>
                </a:extLst>
              </a:tr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Net Other Employee Cost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197.54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207.88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5648859"/>
                  </a:ext>
                </a:extLst>
              </a:tr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Terminal Benefits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292.01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311.90</a:t>
                      </a:r>
                      <a:endParaRPr lang="en-IN" sz="1400" b="1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460833"/>
                  </a:ext>
                </a:extLst>
              </a:tr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</a:rPr>
                        <a:t>Normative Employee Cost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</a:rPr>
                        <a:t>489.55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</a:rPr>
                        <a:t>519.78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954042"/>
                  </a:ext>
                </a:extLst>
              </a:tr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8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Normative Employee Cost as per Hon’ble Commission’s approach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488.21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517.14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401319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3E72866-5062-4D70-860D-90F7590E77E9}"/>
              </a:ext>
            </a:extLst>
          </p:cNvPr>
          <p:cNvSpPr txBox="1"/>
          <p:nvPr/>
        </p:nvSpPr>
        <p:spPr>
          <a:xfrm>
            <a:off x="9869308" y="3623846"/>
            <a:ext cx="2212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Book Antiqua" panose="02040602050305030304" pitchFamily="18" charset="0"/>
              </a:rPr>
              <a:t>All figures in Rs. Crores</a:t>
            </a:r>
            <a:endParaRPr lang="en-IN" sz="16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17129"/>
      </p:ext>
    </p:extLst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O&amp;M Expenses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6B6A25-2DFC-487D-AD5A-CF5B27C79D40}"/>
              </a:ext>
            </a:extLst>
          </p:cNvPr>
          <p:cNvSpPr txBox="1"/>
          <p:nvPr/>
        </p:nvSpPr>
        <p:spPr>
          <a:xfrm>
            <a:off x="226704" y="1207772"/>
            <a:ext cx="11636992" cy="33782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anose="02040602050305030304" pitchFamily="18" charset="0"/>
              </a:rPr>
              <a:t>Claim for O&amp;M Expenses for FY 2018-19 and FY 2019-20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GB" sz="1600" dirty="0">
                <a:latin typeface="Book Antiqua" panose="02040602050305030304" pitchFamily="18" charset="0"/>
              </a:rPr>
              <a:t>Note 3 of Regulation 26.1 of PSERC MYT Regulations, 2014 specifies as under:</a:t>
            </a:r>
            <a:endParaRPr lang="en-IN" sz="1600" dirty="0">
              <a:latin typeface="Book Antiqua" panose="02040602050305030304" pitchFamily="18" charset="0"/>
            </a:endParaRPr>
          </a:p>
          <a:p>
            <a:pPr lvl="1"/>
            <a:r>
              <a:rPr lang="en-GB" sz="1600" dirty="0">
                <a:latin typeface="Book Antiqua" panose="02040602050305030304" pitchFamily="18" charset="0"/>
              </a:rPr>
              <a:t> </a:t>
            </a:r>
            <a:r>
              <a:rPr lang="en-GB" sz="1600" i="1" dirty="0">
                <a:latin typeface="Book Antiqua" panose="02040602050305030304" pitchFamily="18" charset="0"/>
              </a:rPr>
              <a:t>“Note 3: O&amp;M expenses shall be allowed on normative basis and shall not be trued up: </a:t>
            </a:r>
            <a:endParaRPr lang="en-IN" sz="1600" i="1" dirty="0">
              <a:latin typeface="Book Antiqua" panose="02040602050305030304" pitchFamily="18" charset="0"/>
            </a:endParaRPr>
          </a:p>
          <a:p>
            <a:pPr lvl="1"/>
            <a:r>
              <a:rPr lang="en-GB" sz="1600" b="1" i="1" dirty="0">
                <a:latin typeface="Book Antiqua" panose="02040602050305030304" pitchFamily="18" charset="0"/>
              </a:rPr>
              <a:t>Provided, if actual O&amp;M expenses are less than 90% of the normative expenses, the Commission shall true up the O&amp;M expenses during the Annual Performance Review for that year on actual basis.”</a:t>
            </a:r>
            <a:endParaRPr lang="en-IN" sz="1600" b="1" i="1" dirty="0">
              <a:latin typeface="Book Antiqua" panose="02040602050305030304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Actual O&amp;M Expenses for FY 2018-19 are Rs. 532.02 Crore as against Normative O&amp;M Expenses of Rs. 541.32 Crore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O&amp;M Expenses for bays of PGCIL are Rs. 3.24 Crore and Income of Rs. 5.70 Crore. (Net Income of Rs. 2.46 Crore)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Actual O&amp;M Expenses are more than 90% of the Normative O&amp;M Expenses. Hence, it is requested to allow normative O&amp;M Expenses for FY 2018-19.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68EF763-5BA7-4A07-89E9-A9F5ED32D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046869"/>
              </p:ext>
            </p:extLst>
          </p:nvPr>
        </p:nvGraphicFramePr>
        <p:xfrm>
          <a:off x="1371600" y="4993653"/>
          <a:ext cx="8077200" cy="157886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82467">
                  <a:extLst>
                    <a:ext uri="{9D8B030D-6E8A-4147-A177-3AD203B41FA5}">
                      <a16:colId xmlns:a16="http://schemas.microsoft.com/office/drawing/2014/main" val="573998389"/>
                    </a:ext>
                  </a:extLst>
                </a:gridCol>
                <a:gridCol w="2632372">
                  <a:extLst>
                    <a:ext uri="{9D8B030D-6E8A-4147-A177-3AD203B41FA5}">
                      <a16:colId xmlns:a16="http://schemas.microsoft.com/office/drawing/2014/main" val="2055613020"/>
                    </a:ext>
                  </a:extLst>
                </a:gridCol>
                <a:gridCol w="1714361">
                  <a:extLst>
                    <a:ext uri="{9D8B030D-6E8A-4147-A177-3AD203B41FA5}">
                      <a16:colId xmlns:a16="http://schemas.microsoft.com/office/drawing/2014/main" val="67363586"/>
                    </a:ext>
                  </a:extLst>
                </a:gridCol>
                <a:gridCol w="1502982">
                  <a:extLst>
                    <a:ext uri="{9D8B030D-6E8A-4147-A177-3AD203B41FA5}">
                      <a16:colId xmlns:a16="http://schemas.microsoft.com/office/drawing/2014/main" val="1065002104"/>
                    </a:ext>
                  </a:extLst>
                </a:gridCol>
                <a:gridCol w="1545018">
                  <a:extLst>
                    <a:ext uri="{9D8B030D-6E8A-4147-A177-3AD203B41FA5}">
                      <a16:colId xmlns:a16="http://schemas.microsoft.com/office/drawing/2014/main" val="1035462992"/>
                    </a:ext>
                  </a:extLst>
                </a:gridCol>
              </a:tblGrid>
              <a:tr h="215525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2018-19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2019-20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498098"/>
                  </a:ext>
                </a:extLst>
              </a:tr>
              <a:tr h="215525">
                <a:tc vMerge="1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Normative </a:t>
                      </a: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Actual </a:t>
                      </a: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Normative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1310"/>
                  </a:ext>
                </a:extLst>
              </a:tr>
              <a:tr h="21627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Employee Costs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489.55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472.61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519.78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138239"/>
                  </a:ext>
                </a:extLst>
              </a:tr>
              <a:tr h="21627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A&amp;G Expenses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 rowSpan="2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51.78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 rowSpan="2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59.41</a:t>
                      </a:r>
                    </a:p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(25.88+33.53)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52.51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312812"/>
                  </a:ext>
                </a:extLst>
              </a:tr>
              <a:tr h="21627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R&amp;M Expenses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8423769"/>
                  </a:ext>
                </a:extLst>
              </a:tr>
              <a:tr h="2155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Total O&amp;M Expenses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541.32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532.02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572.28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79103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6405B89-F864-449E-B1AF-44FE85F0248A}"/>
              </a:ext>
            </a:extLst>
          </p:cNvPr>
          <p:cNvSpPr txBox="1"/>
          <p:nvPr/>
        </p:nvSpPr>
        <p:spPr>
          <a:xfrm>
            <a:off x="7239000" y="4673697"/>
            <a:ext cx="1960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Book Antiqua" panose="02040602050305030304" pitchFamily="18" charset="0"/>
              </a:rPr>
              <a:t>All figures in Rs. Crores</a:t>
            </a:r>
            <a:endParaRPr lang="en-IN" sz="14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139849"/>
      </p:ext>
    </p:extLst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solidFill>
                  <a:srgbClr val="C00000"/>
                </a:solidFill>
                <a:latin typeface="Book Antiqua" pitchFamily="18" charset="0"/>
              </a:rPr>
              <a:t>Capital Expenditure for FY 2018-19 and FY 2019-20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6B6A25-2DFC-487D-AD5A-CF5B27C79D40}"/>
              </a:ext>
            </a:extLst>
          </p:cNvPr>
          <p:cNvSpPr txBox="1"/>
          <p:nvPr/>
        </p:nvSpPr>
        <p:spPr>
          <a:xfrm>
            <a:off x="152400" y="4520768"/>
            <a:ext cx="6248400" cy="17624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Spill over works not submitted in CIP– Rs. 33.57 Crore in FY 2017-18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Expenditure on Spill over works of FY 2016-17 &amp; Emergency works are included in Rs. 257.28 Crore in FY 2018-19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Funding of capital expenditure has been considered with Debt: equity ratio of 70:30.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405B89-F864-449E-B1AF-44FE85F0248A}"/>
              </a:ext>
            </a:extLst>
          </p:cNvPr>
          <p:cNvSpPr txBox="1"/>
          <p:nvPr/>
        </p:nvSpPr>
        <p:spPr>
          <a:xfrm>
            <a:off x="9979535" y="1115737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C6DA50B-8541-4BE3-8598-8A056F642A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7830913"/>
              </p:ext>
            </p:extLst>
          </p:nvPr>
        </p:nvGraphicFramePr>
        <p:xfrm>
          <a:off x="-85583" y="1456029"/>
          <a:ext cx="4141148" cy="2610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C6DA50B-8541-4BE3-8598-8A056F642A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443750"/>
              </p:ext>
            </p:extLst>
          </p:nvPr>
        </p:nvGraphicFramePr>
        <p:xfrm>
          <a:off x="3995289" y="1456029"/>
          <a:ext cx="4141148" cy="2610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C6DA50B-8541-4BE3-8598-8A056F642A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349245"/>
              </p:ext>
            </p:extLst>
          </p:nvPr>
        </p:nvGraphicFramePr>
        <p:xfrm>
          <a:off x="8050852" y="1523398"/>
          <a:ext cx="4141148" cy="2522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0303717-022F-41B2-AC74-BF95B67C6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612080"/>
              </p:ext>
            </p:extLst>
          </p:nvPr>
        </p:nvGraphicFramePr>
        <p:xfrm>
          <a:off x="6756008" y="4683776"/>
          <a:ext cx="5131192" cy="130165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57399838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5561302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67363586"/>
                    </a:ext>
                  </a:extLst>
                </a:gridCol>
                <a:gridCol w="1016392">
                  <a:extLst>
                    <a:ext uri="{9D8B030D-6E8A-4147-A177-3AD203B41FA5}">
                      <a16:colId xmlns:a16="http://schemas.microsoft.com/office/drawing/2014/main" val="1065002104"/>
                    </a:ext>
                  </a:extLst>
                </a:gridCol>
              </a:tblGrid>
              <a:tr h="259607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2018-19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2019-20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1310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Contributory Works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24.62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138239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Equity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71.14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109.92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312812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Debt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165.99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256.47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8423769"/>
                  </a:ext>
                </a:extLst>
              </a:tr>
              <a:tr h="2605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Total Capital Expenditure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261.74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366.39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7910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651328"/>
      </p:ext>
    </p:extLst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Interest Charges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4F1F9A-53A7-4F48-BE36-DEEAEF33723E}"/>
              </a:ext>
            </a:extLst>
          </p:cNvPr>
          <p:cNvSpPr txBox="1"/>
          <p:nvPr/>
        </p:nvSpPr>
        <p:spPr>
          <a:xfrm>
            <a:off x="194690" y="1350802"/>
            <a:ext cx="5596510" cy="23589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Opening Balance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Opening Balance considered by Hon’ble Commission – Rs. 3667.19 Crore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Opening Balance of loan for FY 2018-19 – Rs. 4015.23 Crore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PSTCL has considered the loan amount of Rs. 249.20 Crore disallowed by Hon’ble Commission for the period from  FY 2014-15 to FY 2016-17.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43565C-0620-445F-B9D7-550E605B3A76}"/>
              </a:ext>
            </a:extLst>
          </p:cNvPr>
          <p:cNvSpPr txBox="1"/>
          <p:nvPr/>
        </p:nvSpPr>
        <p:spPr>
          <a:xfrm>
            <a:off x="6857279" y="1336850"/>
            <a:ext cx="5134344" cy="2956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Disallowance on account of repayment wrongly considered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Hon’ble Commission while undertaking true-ups have not considered these loans.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However, repayment of these loan have been wrongly considered.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i="1" dirty="0">
                <a:solidFill>
                  <a:schemeClr val="tx1"/>
                </a:solidFill>
                <a:latin typeface="Book Antiqua" pitchFamily="18" charset="0"/>
              </a:rPr>
              <a:t>This led to non allowance of interest expenses (Rs. 1.54 Crore) on loans towards capital expenditure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i="1" dirty="0">
                <a:solidFill>
                  <a:schemeClr val="tx1"/>
                </a:solidFill>
                <a:latin typeface="Book Antiqua" pitchFamily="18" charset="0"/>
              </a:rPr>
              <a:t>PSTCL requests Hon’ble Commission to correct Opening Balance of loan for FY 2018-19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BE812-E39B-4577-91C1-CCDF0BAF565F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2711B4-7174-407F-932E-9D512D21C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089" y="4326024"/>
            <a:ext cx="4834511" cy="213313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B38838-8FC5-4159-B953-9250767BD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009479"/>
              </p:ext>
            </p:extLst>
          </p:nvPr>
        </p:nvGraphicFramePr>
        <p:xfrm>
          <a:off x="304800" y="4008744"/>
          <a:ext cx="6277237" cy="17824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52162741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110964418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71029914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4181250149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752918583"/>
                    </a:ext>
                  </a:extLst>
                </a:gridCol>
                <a:gridCol w="1248037">
                  <a:extLst>
                    <a:ext uri="{9D8B030D-6E8A-4147-A177-3AD203B41FA5}">
                      <a16:colId xmlns:a16="http://schemas.microsoft.com/office/drawing/2014/main" val="3569130163"/>
                    </a:ext>
                  </a:extLst>
                </a:gridCol>
              </a:tblGrid>
              <a:tr h="2894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Financial Year</a:t>
                      </a:r>
                      <a:endParaRPr lang="en-GB" sz="1400" b="1" i="0" u="none" strike="noStrike" dirty="0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Capex Approved</a:t>
                      </a:r>
                      <a:endParaRPr lang="en-GB" sz="1400" b="1" i="0" u="none" strike="noStrike" dirty="0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Equity</a:t>
                      </a:r>
                      <a:endParaRPr lang="en-GB" sz="1400" b="1" i="0" u="none" strike="noStrike" dirty="0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>
                          <a:effectLst/>
                          <a:latin typeface="Book Antiqua" panose="02040602050305030304" pitchFamily="18" charset="0"/>
                        </a:rPr>
                        <a:t>Debt </a:t>
                      </a:r>
                      <a:endParaRPr lang="en-GB" sz="1400" b="1" i="0" u="none" strike="noStrike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>
                          <a:effectLst/>
                          <a:latin typeface="Book Antiqua" panose="02040602050305030304" pitchFamily="18" charset="0"/>
                        </a:rPr>
                        <a:t>Disallowance</a:t>
                      </a:r>
                      <a:endParaRPr lang="en-GB" sz="1400" b="1" i="0" u="none" strike="noStrike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850544"/>
                  </a:ext>
                </a:extLst>
              </a:tr>
              <a:tr h="28949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Claimed</a:t>
                      </a:r>
                      <a:endParaRPr lang="en-GB" sz="1400" b="1" i="0" u="none" strike="noStrike" dirty="0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Approved</a:t>
                      </a:r>
                      <a:endParaRPr lang="en-GB" sz="1400" b="1" i="0" u="none" strike="noStrike" dirty="0">
                        <a:solidFill>
                          <a:srgbClr val="FFFFFF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242215"/>
                  </a:ext>
                </a:extLst>
              </a:tr>
              <a:tr h="318438"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FY 2014-15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567.88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567.88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440.14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127.74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8735877"/>
                  </a:ext>
                </a:extLst>
              </a:tr>
              <a:tr h="318438"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FY 2015-16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413.24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413.24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342.53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70.71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4023195"/>
                  </a:ext>
                </a:extLst>
              </a:tr>
              <a:tr h="318438">
                <a:tc>
                  <a:txBody>
                    <a:bodyPr/>
                    <a:lstStyle/>
                    <a:p>
                      <a:pPr marL="95250" indent="0" algn="l" fontAlgn="b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FY 2016-17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400.20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>
                          <a:effectLst/>
                          <a:latin typeface="Book Antiqua" panose="02040602050305030304" pitchFamily="18" charset="0"/>
                        </a:rPr>
                        <a:t>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400.20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349.45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5250" indent="0" algn="ctr" fontAlgn="ctr"/>
                      <a:r>
                        <a:rPr lang="en-GB" sz="1400" u="none" strike="noStrike" dirty="0">
                          <a:effectLst/>
                          <a:latin typeface="Book Antiqua" panose="02040602050305030304" pitchFamily="18" charset="0"/>
                        </a:rPr>
                        <a:t>50.75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51771261"/>
                  </a:ext>
                </a:extLst>
              </a:tr>
              <a:tr h="248162">
                <a:tc gridSpan="5">
                  <a:txBody>
                    <a:bodyPr/>
                    <a:lstStyle/>
                    <a:p>
                      <a:pPr marL="95250" indent="0" algn="l" fontAlgn="b"/>
                      <a:r>
                        <a:rPr lang="en-IN" sz="1400" b="1" u="none" strike="noStrike" dirty="0">
                          <a:effectLst/>
                          <a:latin typeface="Book Antiqua" panose="02040602050305030304" pitchFamily="18" charset="0"/>
                        </a:rPr>
                        <a:t>Total Disallowance till FY 2017-18</a:t>
                      </a:r>
                      <a:endParaRPr lang="en-IN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u="none" strike="noStrike" dirty="0">
                          <a:effectLst/>
                          <a:latin typeface="Book Antiqua" panose="02040602050305030304" pitchFamily="18" charset="0"/>
                        </a:rPr>
                        <a:t>249.20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6952681"/>
                  </a:ext>
                </a:extLst>
              </a:tr>
            </a:tbl>
          </a:graphicData>
        </a:graphic>
      </p:graphicFrame>
      <p:sp>
        <p:nvSpPr>
          <p:cNvPr id="3" name="Arrow: Up 2">
            <a:extLst>
              <a:ext uri="{FF2B5EF4-FFF2-40B4-BE49-F238E27FC236}">
                <a16:creationId xmlns:a16="http://schemas.microsoft.com/office/drawing/2014/main" id="{718AB92B-2613-481D-9F16-0D698C6C0D22}"/>
              </a:ext>
            </a:extLst>
          </p:cNvPr>
          <p:cNvSpPr/>
          <p:nvPr/>
        </p:nvSpPr>
        <p:spPr bwMode="auto">
          <a:xfrm>
            <a:off x="9982200" y="6211637"/>
            <a:ext cx="457200" cy="456399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63841"/>
      </p:ext>
    </p:extLst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Unadjusted Revenue Gap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4F1F9A-53A7-4F48-BE36-DEEAEF33723E}"/>
              </a:ext>
            </a:extLst>
          </p:cNvPr>
          <p:cNvSpPr txBox="1"/>
          <p:nvPr/>
        </p:nvSpPr>
        <p:spPr>
          <a:xfrm>
            <a:off x="194690" y="1289981"/>
            <a:ext cx="5596510" cy="2078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Tariff Order for FY 2018-19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Hon’ble Commission approved ARR for FY 2017-18 as Rs. 1233 Crore.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In addition to this carrying cost of Rs. 7.06 Crore was also approved after True-up for FY 2016-17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Accordingly, Net ARR approved for FY 2017-18 became Rs. 1240.06 Crore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BE812-E39B-4577-91C1-CCDF0BAF565F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186669" y="3376670"/>
            <a:ext cx="5596510" cy="3200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Tariff Order for FY 2019-20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Hon’ble Commission approved ARR for FY 2017-18 as Rs. 1182.05 Crore including carrying cost of Rs. 7.06 Crore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Carrying cost of Rs. 7.06 Crore was not considered in ARR of PSPCL for FY 2017-18 after True-up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PSPCL does not pay this amount to PSTCL as the same was not allowed in their ARR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chemeClr val="tx1"/>
                </a:solidFill>
                <a:latin typeface="Book Antiqua" pitchFamily="18" charset="0"/>
              </a:rPr>
              <a:t>PSTCL requests Hon’ble Commission to pass Orders to PSPCL to pay the amount of Rs. 7.06 Crore to PSTCL.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C65D783-327B-4A65-9431-F4676320E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2958"/>
              </p:ext>
            </p:extLst>
          </p:nvPr>
        </p:nvGraphicFramePr>
        <p:xfrm>
          <a:off x="6065982" y="1719233"/>
          <a:ext cx="5874696" cy="40719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93096">
                  <a:extLst>
                    <a:ext uri="{9D8B030D-6E8A-4147-A177-3AD203B41FA5}">
                      <a16:colId xmlns:a16="http://schemas.microsoft.com/office/drawing/2014/main" val="573998389"/>
                    </a:ext>
                  </a:extLst>
                </a:gridCol>
                <a:gridCol w="2710504">
                  <a:extLst>
                    <a:ext uri="{9D8B030D-6E8A-4147-A177-3AD203B41FA5}">
                      <a16:colId xmlns:a16="http://schemas.microsoft.com/office/drawing/2014/main" val="205561302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67363586"/>
                    </a:ext>
                  </a:extLst>
                </a:gridCol>
                <a:gridCol w="1251896">
                  <a:extLst>
                    <a:ext uri="{9D8B030D-6E8A-4147-A177-3AD203B41FA5}">
                      <a16:colId xmlns:a16="http://schemas.microsoft.com/office/drawing/2014/main" val="1065002104"/>
                    </a:ext>
                  </a:extLst>
                </a:gridCol>
              </a:tblGrid>
              <a:tr h="639746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PSTCL Tariff Order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PSPCL </a:t>
                      </a: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Tariff Order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1310"/>
                  </a:ext>
                </a:extLst>
              </a:tr>
              <a:tr h="3127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Tariff Order for FY 2018-19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138239"/>
                  </a:ext>
                </a:extLst>
              </a:tr>
              <a:tr h="3127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ARR for FY 2017-18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1233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1233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312812"/>
                  </a:ext>
                </a:extLst>
              </a:tr>
              <a:tr h="3127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Carrying cost for FY 2016-17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7.06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7.06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8423769"/>
                  </a:ext>
                </a:extLst>
              </a:tr>
              <a:tr h="312711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Net ARR for FY 2017-18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1240.06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1240.06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7910304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Amount Billed (A)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1240.06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1240.06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5648859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460833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Tariff Order for FY 2019-20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954042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ARR for FY 2017-18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1174.99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1174.99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3930459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Carrying cost for FY 2016-17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7.06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2010819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3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Net ARR for FY 2017-18 (B)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1182.05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1174.99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5288931"/>
                  </a:ext>
                </a:extLst>
              </a:tr>
              <a:tr h="311625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Amount to be billed (B-A)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(58.01)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(65.07)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89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29494"/>
      </p:ext>
    </p:extLst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Non-tariff Income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BE812-E39B-4577-91C1-CCDF0BAF565F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80930" y="1184752"/>
            <a:ext cx="6167470" cy="5446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Non-tariff Income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Non-tariff Income of Rs. 18.52 Crore claimed as against income of Rs.  36.38 Crore reported in audited accounts.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Interest on TDS was not allowed in the past. Hence, income from refund of TDS of Rs. 2.08 Crore is not considered.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A&amp;G Expenses towards Property tax was not allowed in True-up for FY 2014-15. Hence, income of Rs. 3.03 Crore on account of refund of property tax for FY 2014-15 not considered.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Impairment losses was not allowed in past orders. Reversal of provision of Rs. 5.66 Crore not considered.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Rebate on early payment considered at 50% as per amendment to PSERC MYT Regulations, 2014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Credit balance written back not considered as such expenses not allowed in the past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C65D783-327B-4A65-9431-F4676320E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417490"/>
              </p:ext>
            </p:extLst>
          </p:nvPr>
        </p:nvGraphicFramePr>
        <p:xfrm>
          <a:off x="6248400" y="1449262"/>
          <a:ext cx="5743223" cy="48753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573998389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5561302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67363586"/>
                    </a:ext>
                  </a:extLst>
                </a:gridCol>
                <a:gridCol w="1018823">
                  <a:extLst>
                    <a:ext uri="{9D8B030D-6E8A-4147-A177-3AD203B41FA5}">
                      <a16:colId xmlns:a16="http://schemas.microsoft.com/office/drawing/2014/main" val="1065002104"/>
                    </a:ext>
                  </a:extLst>
                </a:gridCol>
              </a:tblGrid>
              <a:tr h="57141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Audited accounts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Claimed in Petition 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1310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Interest Income from Fixed Deposits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0.16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0.16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138239"/>
                  </a:ext>
                </a:extLst>
              </a:tr>
              <a:tr h="4575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Income from Staff welfare activities , rental income &amp; sale from tender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0.39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0.39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8312812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Income from O&amp;M bays of PGCIL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5.70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5.70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8423769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Income from Sale of Scrap 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4.20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4.20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7910304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NOC Charges from OA consumers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0.10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0.10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5648859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6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Operating Charges from OA consumers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0.55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0.55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460833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Credit Balances written back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6.53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954042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8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Rebate on early payment of NRLDC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0.15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0.08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3930459"/>
                  </a:ext>
                </a:extLst>
              </a:tr>
              <a:tr h="4575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9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Interest received on refund of Income tax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2.08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2010819"/>
                  </a:ext>
                </a:extLst>
              </a:tr>
              <a:tr h="4575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10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Reversal of excess provision of Impairment loss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5.66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5288931"/>
                  </a:ext>
                </a:extLst>
              </a:tr>
              <a:tr h="45750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Provision for withdrawn on obsolete items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0.48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89938"/>
                  </a:ext>
                </a:extLst>
              </a:tr>
              <a:tr h="27498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12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Misc. Income</a:t>
                      </a:r>
                      <a:endParaRPr lang="en-IN" sz="1400" b="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10.37</a:t>
                      </a:r>
                      <a:endParaRPr lang="en-IN" sz="1400" b="1" dirty="0">
                        <a:solidFill>
                          <a:srgbClr val="0000FF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7.34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1358177"/>
                  </a:ext>
                </a:extLst>
              </a:tr>
              <a:tr h="27402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Total Income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36.38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18.52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1922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340371"/>
      </p:ext>
    </p:extLst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Cumulative Revenue gap till FY 2019-20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3BE812-E39B-4577-91C1-CCDF0BAF565F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375881" y="2258570"/>
            <a:ext cx="2009423" cy="706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True-up for FY 2018-19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7A6626-9241-4CF2-A64A-09060EEDB6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166443"/>
              </p:ext>
            </p:extLst>
          </p:nvPr>
        </p:nvGraphicFramePr>
        <p:xfrm>
          <a:off x="2873023" y="1466581"/>
          <a:ext cx="9118600" cy="2816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8409">
                  <a:extLst>
                    <a:ext uri="{9D8B030D-6E8A-4147-A177-3AD203B41FA5}">
                      <a16:colId xmlns:a16="http://schemas.microsoft.com/office/drawing/2014/main" val="4061003267"/>
                    </a:ext>
                  </a:extLst>
                </a:gridCol>
                <a:gridCol w="5062791">
                  <a:extLst>
                    <a:ext uri="{9D8B030D-6E8A-4147-A177-3AD203B41FA5}">
                      <a16:colId xmlns:a16="http://schemas.microsoft.com/office/drawing/2014/main" val="1439308518"/>
                    </a:ext>
                  </a:extLst>
                </a:gridCol>
                <a:gridCol w="1761015">
                  <a:extLst>
                    <a:ext uri="{9D8B030D-6E8A-4147-A177-3AD203B41FA5}">
                      <a16:colId xmlns:a16="http://schemas.microsoft.com/office/drawing/2014/main" val="346623431"/>
                    </a:ext>
                  </a:extLst>
                </a:gridCol>
                <a:gridCol w="1566385">
                  <a:extLst>
                    <a:ext uri="{9D8B030D-6E8A-4147-A177-3AD203B41FA5}">
                      <a16:colId xmlns:a16="http://schemas.microsoft.com/office/drawing/2014/main" val="947557823"/>
                    </a:ext>
                  </a:extLst>
                </a:gridCol>
              </a:tblGrid>
              <a:tr h="37831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Sr. No 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Rate of Interest (%)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FY 2018-19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382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Net ARR after True-up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1,350.37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44621515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Less: Net ARR Approved in Tariff Order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1,281.99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84977496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Revenue Gap/(Surplus)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68.38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43571886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Less: Revenue Gap/(surplus) considered in APR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20.87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968652432"/>
                  </a:ext>
                </a:extLst>
              </a:tr>
              <a:tr h="214896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Net Revenue Gap/(Surplus) after True-up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47.51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08212434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Carrying Cost for FY 2018-19 (half year)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10.40%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2.47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74141875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Carrying Cost for FY 2019-20 (full year)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10.76%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5.11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18457539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Carrying Cost for FY 2020-21 (half year)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10.76%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2.56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83578929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Total Carrying Cost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10.14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307590026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Net Revenue Gap/(Surplus) after True-up incl. carrying cost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57.65</a:t>
                      </a:r>
                    </a:p>
                  </a:txBody>
                  <a:tcPr marL="68580" marR="68580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86984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6D2A4E9-D21F-41B9-A3A9-2D69AB562B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89870"/>
              </p:ext>
            </p:extLst>
          </p:nvPr>
        </p:nvGraphicFramePr>
        <p:xfrm>
          <a:off x="2873023" y="4502123"/>
          <a:ext cx="9118600" cy="20482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9488">
                  <a:extLst>
                    <a:ext uri="{9D8B030D-6E8A-4147-A177-3AD203B41FA5}">
                      <a16:colId xmlns:a16="http://schemas.microsoft.com/office/drawing/2014/main" val="2595668100"/>
                    </a:ext>
                  </a:extLst>
                </a:gridCol>
                <a:gridCol w="4985512">
                  <a:extLst>
                    <a:ext uri="{9D8B030D-6E8A-4147-A177-3AD203B41FA5}">
                      <a16:colId xmlns:a16="http://schemas.microsoft.com/office/drawing/2014/main" val="3021267496"/>
                    </a:ext>
                  </a:extLst>
                </a:gridCol>
                <a:gridCol w="1892516">
                  <a:extLst>
                    <a:ext uri="{9D8B030D-6E8A-4147-A177-3AD203B41FA5}">
                      <a16:colId xmlns:a16="http://schemas.microsoft.com/office/drawing/2014/main" val="1994078003"/>
                    </a:ext>
                  </a:extLst>
                </a:gridCol>
                <a:gridCol w="1511084">
                  <a:extLst>
                    <a:ext uri="{9D8B030D-6E8A-4147-A177-3AD203B41FA5}">
                      <a16:colId xmlns:a16="http://schemas.microsoft.com/office/drawing/2014/main" val="2529122319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Sr. No 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Rate of Interest (%)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FY 2019-20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99486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Net ARR after Annual Performance Review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1,382.78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82315046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Less: Net ARR approved in Tariff Order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1,329.60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57264240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Revenue Gap/(Surplus)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 b="1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53.18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91955876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Carrying cost for FY 2019-20 (half year)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10.76%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2.86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3681942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Carrying cost for FY 2020-21 (half year)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10.76%</a:t>
                      </a:r>
                      <a:endParaRPr lang="en-IN" sz="140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2.86</a:t>
                      </a:r>
                      <a:endParaRPr lang="en-IN" sz="14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421185658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>
                          <a:effectLst/>
                          <a:latin typeface="Book Antiqua" panose="02040602050305030304" pitchFamily="18" charset="0"/>
                        </a:rPr>
                        <a:t>Total Carrying cost for recovery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 b="1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5.72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83553810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Net Revenue Gap/(Surplus) after APR incl. carrying cost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N" sz="1400" b="1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58.91</a:t>
                      </a:r>
                      <a:endParaRPr lang="en-IN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42221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166C819-08AA-4238-B85D-3CFBC07D0318}"/>
              </a:ext>
            </a:extLst>
          </p:cNvPr>
          <p:cNvSpPr txBox="1"/>
          <p:nvPr/>
        </p:nvSpPr>
        <p:spPr>
          <a:xfrm>
            <a:off x="457200" y="4724400"/>
            <a:ext cx="2009423" cy="1338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Annual Performance Review for FY 2019-20</a:t>
            </a:r>
          </a:p>
        </p:txBody>
      </p:sp>
    </p:spTree>
    <p:extLst>
      <p:ext uri="{BB962C8B-B14F-4D97-AF65-F5344CB8AC3E}">
        <p14:creationId xmlns:p14="http://schemas.microsoft.com/office/powerpoint/2010/main" val="2422671660"/>
      </p:ext>
    </p:extLst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 for MYT Period – FY 2020-21 to FY 2022-23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163688" y="1219200"/>
            <a:ext cx="11763024" cy="5727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Baseline Values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Regulation 8.1 of PSERC MYT Regulations, 2014 specifies as under:</a:t>
            </a:r>
          </a:p>
          <a:p>
            <a:pPr lvl="1"/>
            <a:r>
              <a:rPr lang="en-IN" sz="1600" b="1" i="1" dirty="0">
                <a:solidFill>
                  <a:schemeClr val="tx1"/>
                </a:solidFill>
                <a:latin typeface="Book Antiqua" pitchFamily="18" charset="0"/>
              </a:rPr>
              <a:t>“8.1. Baseline Values </a:t>
            </a:r>
          </a:p>
          <a:p>
            <a:pPr lvl="1"/>
            <a:r>
              <a:rPr lang="en-US" dirty="0"/>
              <a:t>(</a:t>
            </a:r>
            <a:r>
              <a:rPr lang="en-US" sz="1600" i="1" dirty="0">
                <a:solidFill>
                  <a:schemeClr val="tx1"/>
                </a:solidFill>
                <a:latin typeface="Book Antiqua" pitchFamily="18" charset="0"/>
              </a:rPr>
              <a:t>a) The baseline values for the Control Period shall be determined by the Commission and the projections for the Control Period shall be based on these figures;</a:t>
            </a:r>
          </a:p>
          <a:p>
            <a:pPr lvl="1"/>
            <a:r>
              <a:rPr lang="en-US" sz="1600" i="1" dirty="0">
                <a:solidFill>
                  <a:schemeClr val="tx1"/>
                </a:solidFill>
                <a:latin typeface="Book Antiqua" pitchFamily="18" charset="0"/>
              </a:rPr>
              <a:t>(b) The baseline values shall be inter-alia based on figures approved by the Commission in the past, last three years’ Audited/Provisional Accounts, estimate of the expected figures for the relevant year, industry benchmarks/norms and other factors considered appropriate by the Commission:</a:t>
            </a:r>
          </a:p>
          <a:p>
            <a:pPr lvl="1"/>
            <a:r>
              <a:rPr lang="en-US" sz="1600" b="1" i="1" u="sng" dirty="0">
                <a:solidFill>
                  <a:schemeClr val="tx1"/>
                </a:solidFill>
                <a:latin typeface="Book Antiqua" pitchFamily="18" charset="0"/>
              </a:rPr>
              <a:t>Provided further that the Commission may change the values for Base Year and consequently the trajectory of parameters for the Control Period, considering the actual figures from audited </a:t>
            </a:r>
            <a:r>
              <a:rPr lang="en-IN" sz="1600" b="1" i="1" u="sng" dirty="0">
                <a:solidFill>
                  <a:schemeClr val="tx1"/>
                </a:solidFill>
                <a:latin typeface="Book Antiqua" pitchFamily="18" charset="0"/>
              </a:rPr>
              <a:t>accounts</a:t>
            </a:r>
            <a:r>
              <a:rPr lang="en-IN" sz="1600" i="1" dirty="0">
                <a:solidFill>
                  <a:schemeClr val="tx1"/>
                </a:solidFill>
                <a:latin typeface="Book Antiqua" pitchFamily="18" charset="0"/>
              </a:rPr>
              <a:t>”</a:t>
            </a:r>
            <a:endParaRPr lang="en-IN" sz="2800" i="1" dirty="0">
              <a:solidFill>
                <a:schemeClr val="tx1"/>
              </a:solidFill>
              <a:latin typeface="Book Antiqua" pitchFamily="18" charset="0"/>
            </a:endParaRPr>
          </a:p>
          <a:p>
            <a:pPr lvl="1"/>
            <a:r>
              <a:rPr lang="en-IN" sz="1600" i="1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As per Multi Year Tariff Principles, Base Year shall be previous year of first year of Control Period, which is FY 2019-20.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However, actual values for FY 2019-20 are not available now. The same will be available at time of True-up to be filed on or before November 30, 2020.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In the present Petition, the Petitioner relied on audited figures for FY 2018-19.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Book Antiqua" pitchFamily="18" charset="0"/>
              </a:rPr>
              <a:t>PSTCL craves leave to submit the revised figures for MYT Control Period based on audited accounts for FY 2019-20.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sz="16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303703"/>
      </p:ext>
    </p:extLst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Transmission Loss for MYT Period – FY 2020-21 to FY 2022-23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163688" y="1219200"/>
            <a:ext cx="12028312" cy="1201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sz="1600" b="1" dirty="0">
                <a:solidFill>
                  <a:srgbClr val="0000FF"/>
                </a:solidFill>
                <a:latin typeface="Book Antiqua" pitchFamily="18" charset="0"/>
              </a:rPr>
              <a:t>PSERC MYT Regulations, 2019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IN" sz="1600" dirty="0">
                <a:solidFill>
                  <a:schemeClr val="tx1"/>
                </a:solidFill>
                <a:latin typeface="Book Antiqua" pitchFamily="18" charset="0"/>
              </a:rPr>
              <a:t>Regulation 8.2 of PSERC MYT Regulations, 2019 specifies Transmission Loss as </a:t>
            </a:r>
            <a:r>
              <a:rPr lang="en-IN" sz="1600" i="1" dirty="0">
                <a:solidFill>
                  <a:schemeClr val="tx1"/>
                </a:solidFill>
                <a:latin typeface="Book Antiqua" pitchFamily="18" charset="0"/>
              </a:rPr>
              <a:t>Controllable Parameter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Book Antiqua" pitchFamily="18" charset="0"/>
              </a:rPr>
              <a:t>Regulation 54.3 of PSERC MYT Regulations, 2019 specifies that any gain/loss sharing on account of over-achievement/under achievement of Transmission losses trajectory shall be </a:t>
            </a:r>
            <a:r>
              <a:rPr lang="en-US" sz="1600" b="1" i="1" u="sng" dirty="0">
                <a:solidFill>
                  <a:schemeClr val="tx1"/>
                </a:solidFill>
                <a:latin typeface="Book Antiqua" pitchFamily="18" charset="0"/>
              </a:rPr>
              <a:t>capped to the Return on Equity earned by Transmission Licensee</a:t>
            </a:r>
            <a:r>
              <a:rPr lang="en-US" sz="1600" dirty="0">
                <a:solidFill>
                  <a:schemeClr val="tx1"/>
                </a:solidFill>
                <a:latin typeface="Book Antiqua" pitchFamily="18" charset="0"/>
              </a:rPr>
              <a:t>. </a:t>
            </a:r>
            <a:endParaRPr lang="en-IN" sz="16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27118B-B763-4CE2-B16C-DD599002E957}"/>
              </a:ext>
            </a:extLst>
          </p:cNvPr>
          <p:cNvSpPr/>
          <p:nvPr/>
        </p:nvSpPr>
        <p:spPr>
          <a:xfrm>
            <a:off x="161542" y="2743200"/>
            <a:ext cx="6922912" cy="2604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IN" sz="1600" b="1" dirty="0">
                <a:solidFill>
                  <a:srgbClr val="0000FF"/>
                </a:solidFill>
                <a:latin typeface="Book Antiqua" pitchFamily="18" charset="0"/>
              </a:rPr>
              <a:t>Transmission Loss Trajectory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latin typeface="Book Antiqua" pitchFamily="18" charset="0"/>
              </a:rPr>
              <a:t>Actual Transmission Loss for FY 2018-19 – 2.86%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latin typeface="Book Antiqua" pitchFamily="18" charset="0"/>
              </a:rPr>
              <a:t>Transmission Loss are partially controllable by PSTCL. The power flow and impact of generation injection and load drawl is not within control of PSTCL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latin typeface="Book Antiqua" pitchFamily="18" charset="0"/>
              </a:rPr>
              <a:t>PGCIL EHV system losses are in range of 4-5%.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latin typeface="Book Antiqua" pitchFamily="18" charset="0"/>
              </a:rPr>
              <a:t>Under </a:t>
            </a:r>
            <a:r>
              <a:rPr lang="en-US" sz="1600" dirty="0" err="1">
                <a:latin typeface="Book Antiqua" pitchFamily="18" charset="0"/>
              </a:rPr>
              <a:t>utilisation</a:t>
            </a:r>
            <a:r>
              <a:rPr lang="en-US" sz="1600" dirty="0">
                <a:latin typeface="Book Antiqua" pitchFamily="18" charset="0"/>
              </a:rPr>
              <a:t> of some lines as system is developed by </a:t>
            </a:r>
            <a:r>
              <a:rPr lang="en-US" sz="1600" i="1" dirty="0">
                <a:latin typeface="Book Antiqua" pitchFamily="18" charset="0"/>
              </a:rPr>
              <a:t>n-1 </a:t>
            </a:r>
            <a:r>
              <a:rPr lang="en-US" sz="1600" dirty="0">
                <a:latin typeface="Book Antiqua" pitchFamily="18" charset="0"/>
              </a:rPr>
              <a:t>criteria.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latin typeface="Book Antiqua" pitchFamily="18" charset="0"/>
              </a:rPr>
              <a:t>Hon’ble Commission is requested to fix trajectory of Transmission Loss as proposed by PSTCL in Petition.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B89260-7A72-4FCC-BFCC-C1D2921B8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454" y="2743200"/>
            <a:ext cx="5000625" cy="222885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2F52DF-1053-4851-9ED6-92C4C4BF2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06499"/>
              </p:ext>
            </p:extLst>
          </p:nvPr>
        </p:nvGraphicFramePr>
        <p:xfrm>
          <a:off x="533400" y="5562600"/>
          <a:ext cx="9677400" cy="8783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406100326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43930851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9201019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662343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947557823"/>
                    </a:ext>
                  </a:extLst>
                </a:gridCol>
              </a:tblGrid>
              <a:tr h="37831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</a:rPr>
                        <a:t>Sr. No. </a:t>
                      </a:r>
                      <a:endParaRPr lang="en-IN" sz="16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6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2020-21</a:t>
                      </a:r>
                      <a:endParaRPr lang="en-IN" sz="16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</a:rPr>
                        <a:t>FY 2021-22</a:t>
                      </a:r>
                      <a:endParaRPr lang="en-IN" sz="16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6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4382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</a:t>
                      </a:r>
                      <a:endParaRPr lang="en-IN" sz="16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D0D0D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Transmission Loss (%) approved in Business Plan Order</a:t>
                      </a:r>
                      <a:endParaRPr lang="en-IN" sz="16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2.86%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2.84%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2.82%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07913000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6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</a:rPr>
                        <a:t>Transmission Loss (%) submitted in MYT Petition</a:t>
                      </a:r>
                      <a:endParaRPr lang="en-IN" sz="16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3.00%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3.00%</a:t>
                      </a:r>
                      <a:endParaRPr lang="en-IN" sz="160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3.00%</a:t>
                      </a: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446215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006128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solidFill>
                  <a:srgbClr val="C00000"/>
                </a:solidFill>
                <a:latin typeface="Book Antiqua" pitchFamily="18" charset="0"/>
              </a:rPr>
              <a:t>Agenda of Presentation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D04CC56-C92C-4ADC-B432-C6D43AEDF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295400"/>
            <a:ext cx="10782300" cy="4419600"/>
          </a:xfrm>
        </p:spPr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200" b="1" dirty="0"/>
              <a:t>Overview of PSTCL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200" b="1" dirty="0"/>
              <a:t>True-up for FY 2018-19 &amp; Annual Performance Review for FY 2019-20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200" b="1" dirty="0"/>
              <a:t>Forecast of ARR for Second Control Period (FY 2020-21 to FY 2022-23)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200" b="1" dirty="0"/>
              <a:t>Proposed Tariff for FY 2020-21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endParaRPr lang="en-IN" sz="2200" b="1" dirty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endParaRPr lang="en-IN" sz="2200" b="1" dirty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§"/>
            </a:pPr>
            <a:endParaRPr lang="en-IN" sz="2200" b="1" dirty="0"/>
          </a:p>
        </p:txBody>
      </p:sp>
    </p:spTree>
    <p:extLst>
      <p:ext uri="{BB962C8B-B14F-4D97-AF65-F5344CB8AC3E}">
        <p14:creationId xmlns:p14="http://schemas.microsoft.com/office/powerpoint/2010/main" val="3643115911"/>
      </p:ext>
    </p:extLst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Capital Expenditure for MYT Period – FY 2020-21 to FY 2022-23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61D87-42B3-4269-B646-790071270CC5}"/>
              </a:ext>
            </a:extLst>
          </p:cNvPr>
          <p:cNvSpPr txBox="1"/>
          <p:nvPr/>
        </p:nvSpPr>
        <p:spPr>
          <a:xfrm>
            <a:off x="163688" y="1219200"/>
            <a:ext cx="12028312" cy="17624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IN" sz="1600" b="1" dirty="0">
                <a:solidFill>
                  <a:srgbClr val="0000FF"/>
                </a:solidFill>
                <a:latin typeface="Book Antiqua" pitchFamily="18" charset="0"/>
              </a:rPr>
              <a:t>Capital Expenditure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Book Antiqua" pitchFamily="18" charset="0"/>
              </a:rPr>
              <a:t>PSTCL has proposed Capital Expenditure in the present Petition based on Capital Investment Plan submitted before Hon’ble Commission.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Book Antiqua" pitchFamily="18" charset="0"/>
              </a:rPr>
              <a:t>Subsequent to filing of Petition, Hon’ble Commission vide its Order dated December 3, 2019 in Petition No. 19 of 2019 approved Capital Expenditure Plan for MYT Control Period.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Book Antiqua" pitchFamily="18" charset="0"/>
              </a:rPr>
              <a:t>This Capital Expenditure to be considered for MYT Order.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4B2F57-1D3E-4EF0-9976-D6D71756B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023740"/>
              </p:ext>
            </p:extLst>
          </p:nvPr>
        </p:nvGraphicFramePr>
        <p:xfrm>
          <a:off x="317500" y="3199556"/>
          <a:ext cx="11569702" cy="3352163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805682">
                  <a:extLst>
                    <a:ext uri="{9D8B030D-6E8A-4147-A177-3AD203B41FA5}">
                      <a16:colId xmlns:a16="http://schemas.microsoft.com/office/drawing/2014/main" val="2881015662"/>
                    </a:ext>
                  </a:extLst>
                </a:gridCol>
                <a:gridCol w="3288218">
                  <a:extLst>
                    <a:ext uri="{9D8B030D-6E8A-4147-A177-3AD203B41FA5}">
                      <a16:colId xmlns:a16="http://schemas.microsoft.com/office/drawing/2014/main" val="1056435473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3961322805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4059619404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401326766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3149976708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3310715835"/>
                    </a:ext>
                  </a:extLst>
                </a:gridCol>
                <a:gridCol w="1245967">
                  <a:extLst>
                    <a:ext uri="{9D8B030D-6E8A-4147-A177-3AD203B41FA5}">
                      <a16:colId xmlns:a16="http://schemas.microsoft.com/office/drawing/2014/main" val="1960144579"/>
                    </a:ext>
                  </a:extLst>
                </a:gridCol>
              </a:tblGrid>
              <a:tr h="304165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Submitted in Petition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Approved in Capital Investment Plan Order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27594"/>
                  </a:ext>
                </a:extLst>
              </a:tr>
              <a:tr h="304165">
                <a:tc vMerge="1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FY 2021-22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FY 2021-22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297139"/>
                  </a:ext>
                </a:extLst>
              </a:tr>
              <a:tr h="3041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Book Antiqua" panose="02040602050305030304" pitchFamily="18" charset="0"/>
                        </a:rPr>
                        <a:t>PSTCL (Transmission +SLDC)</a:t>
                      </a:r>
                      <a:endParaRPr lang="en-IN" sz="1400" b="1" dirty="0">
                        <a:latin typeface="Book Antiqua" panose="0204060205030503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9086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 Expenditure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   729.49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   747.83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   689.75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638.00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636.15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563.62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593275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Capitalization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   300.96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   184.22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         1,357.00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281.91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160.30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1,124.72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625"/>
                  </a:ext>
                </a:extLst>
              </a:tr>
              <a:tr h="3041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Transmission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569103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 Expenditure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705.26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731.48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677.30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612.78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618.35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550.20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626723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Capitalization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292.86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182.40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1,305.97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274.04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158.37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1,070.43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867593"/>
                  </a:ext>
                </a:extLst>
              </a:tr>
              <a:tr h="30416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SLDC </a:t>
                      </a:r>
                      <a:endParaRPr lang="en-IN" sz="1400" b="1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IN" sz="1400" b="0" dirty="0"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081126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 Expenditure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24.23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16.35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12.45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25.22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17.80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13.42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091907"/>
                  </a:ext>
                </a:extLst>
              </a:tr>
              <a:tr h="30522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N" sz="14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Capitalization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8.10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1.82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51.03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7.87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1.93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54.29</a:t>
                      </a:r>
                      <a:endParaRPr lang="en-IN" sz="1400" b="0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13211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65C45D9-38B1-42BD-AA00-A2538C6AE94A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095361"/>
      </p:ext>
    </p:extLst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 for MYT Period – FY 2020-21 to FY 2022-23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C786BE31-8A5D-4389-ACDF-210CD0D6AF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46011"/>
              </p:ext>
            </p:extLst>
          </p:nvPr>
        </p:nvGraphicFramePr>
        <p:xfrm>
          <a:off x="258679" y="1295400"/>
          <a:ext cx="11674642" cy="5105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30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0">
                  <a:extLst>
                    <a:ext uri="{9D8B030D-6E8A-4147-A177-3AD203B41FA5}">
                      <a16:colId xmlns:a16="http://schemas.microsoft.com/office/drawing/2014/main" val="3398385703"/>
                    </a:ext>
                  </a:extLst>
                </a:gridCol>
              </a:tblGrid>
              <a:tr h="32616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latin typeface="Book Antiqua" panose="02040602050305030304" pitchFamily="18" charset="0"/>
                        </a:rPr>
                        <a:t>Tariff Component</a:t>
                      </a:r>
                      <a:endParaRPr lang="en-IN" sz="1400" b="1" dirty="0">
                        <a:latin typeface="Book Antiqua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IN" sz="1400" b="1" dirty="0">
                          <a:latin typeface="Book Antiqua" panose="02040602050305030304" pitchFamily="18" charset="0"/>
                        </a:rPr>
                        <a:t>Projections</a:t>
                      </a:r>
                      <a:r>
                        <a:rPr lang="en-IN" sz="1400" b="1" baseline="0" dirty="0">
                          <a:latin typeface="Book Antiqua" panose="02040602050305030304" pitchFamily="18" charset="0"/>
                        </a:rPr>
                        <a:t> for MYT Control Period</a:t>
                      </a:r>
                      <a:endParaRPr lang="en-IN" sz="1400" b="1" dirty="0">
                        <a:latin typeface="Book Antiqua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6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Capital Expenditure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Based on Capital Investment Plan filed before Hon’ble Commission in Petition No. 19 of 2019.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Since, Capital Investment Plan Order has been issued, the approved Capital Investment to be considered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6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Funding of Capital Expenditure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Normative Debt Equity ratio of 70:30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25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Depreciation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Opening GFA for FY 2020-21 equal to Closing GFA of FY 2019-20 considered in APR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Addition of GFA equal to Capitalisation as per Capital Investment Plan 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Weighted avg. Depreciation Rate of 4.12% for Transmission and 3.34% for SLDC as per audited accounts for FY 2018-19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494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Interest Charges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Opening Loan Balance for FY 2020-21 equal to closing loan balance for FY 2019-20 considered in APR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Addition of new loan at 70% of Capital expenditure 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Loan repayment and interest as per actual loans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7319841"/>
                  </a:ext>
                </a:extLst>
              </a:tr>
              <a:tr h="4566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Return on Equity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Funding of capital expenditure considered through internal accruals to the extent of ROE allowed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ROE computed at 15.50% on average balance of equity</a:t>
                      </a:r>
                      <a:endParaRPr lang="en-GB" sz="1400" baseline="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8309010"/>
                  </a:ext>
                </a:extLst>
              </a:tr>
              <a:tr h="441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Income Tax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Income tax on ROE at Tax rate of 17.47% (MAT Rate)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7685331"/>
                  </a:ext>
                </a:extLst>
              </a:tr>
              <a:tr h="68494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O&amp;M Expenses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Normative as per PSERC MYT Regulations, 2019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Employee Cost considered based on </a:t>
                      </a:r>
                      <a:r>
                        <a:rPr lang="en-GB" sz="1400" i="1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Gross Value approach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i="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R&amp;M and A&amp;G Expenses are projected considering base value for FY 2018-19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9372770"/>
                  </a:ext>
                </a:extLst>
              </a:tr>
              <a:tr h="22831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Interest on Working Capital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Normative as per PSERC MYT Regulations, 2019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2919792"/>
                  </a:ext>
                </a:extLst>
              </a:tr>
              <a:tr h="22831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ULDC Charges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Rs. 9.67 Crore as average of last five years (FY 2014-15 to FY 2018-19) actual ULDC Charges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4282728"/>
                  </a:ext>
                </a:extLst>
              </a:tr>
              <a:tr h="22831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Non-tariff Income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Rs. 18.52 Crore – same as claimed in True-up for FY 2018-19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6973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96142"/>
      </p:ext>
    </p:extLst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Abstract of ARR for MYT Period – FY 2020-21 to FY 2022-23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C5E460-22F6-4EC0-B537-93E7352A6F25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F8B0EB8-7D78-4C4B-AEFB-60316D2C0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144323"/>
              </p:ext>
            </p:extLst>
          </p:nvPr>
        </p:nvGraphicFramePr>
        <p:xfrm>
          <a:off x="214488" y="1551799"/>
          <a:ext cx="11763023" cy="46879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3377608837"/>
                    </a:ext>
                  </a:extLst>
                </a:gridCol>
                <a:gridCol w="2009423">
                  <a:extLst>
                    <a:ext uri="{9D8B030D-6E8A-4147-A177-3AD203B41FA5}">
                      <a16:colId xmlns:a16="http://schemas.microsoft.com/office/drawing/2014/main" val="353684957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58865652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59143491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4125222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75238447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80129115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56155698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40799065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3133115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79582478"/>
                    </a:ext>
                  </a:extLst>
                </a:gridCol>
              </a:tblGrid>
              <a:tr h="119726">
                <a:tc rowSpan="2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Transmission Business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SLDC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Transmission Business and SLDC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6397235"/>
                  </a:ext>
                </a:extLst>
              </a:tr>
              <a:tr h="555348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FY 2021-22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Book Antiqua" panose="02040602050305030304" pitchFamily="18" charset="0"/>
                        </a:rPr>
                        <a:t>FY 2021-22</a:t>
                      </a:r>
                      <a:endParaRPr lang="en-IN" sz="1400" b="1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2021-22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2022-23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459954"/>
                  </a:ext>
                </a:extLst>
              </a:tr>
              <a:tr h="3687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Net Employee costs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538.51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556.05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574.75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7.32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7.66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8.01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545.83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563.71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582.76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4172853881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Net R&amp;M Expenses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36.45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37.33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40.04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0.53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0.65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1.30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36.98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37.98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41.33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599873727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Net A&amp;G expenses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27.97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29.23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30.55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1.01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1.06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1.11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28.99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30.29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31.66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3955359911"/>
                  </a:ext>
                </a:extLst>
              </a:tr>
              <a:tr h="3687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Depreciation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308.28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318.59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350.43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0.56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0.73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1.61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308.84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319.32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352.04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840655261"/>
                  </a:ext>
                </a:extLst>
              </a:tr>
              <a:tr h="3687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Interest charges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363.01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335.50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340.62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1.69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2.94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3.65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364.70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338.44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344.28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3717095087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Interest on Working Capital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41.67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42.95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45.34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0.59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0.64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0.72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42.26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43.59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46.06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1000927882"/>
                  </a:ext>
                </a:extLst>
              </a:tr>
              <a:tr h="24424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ULDC Charges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9.67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3731630625"/>
                  </a:ext>
                </a:extLst>
              </a:tr>
              <a:tr h="36870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Return on Equity 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154.50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188.85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222.27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154.50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188.85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222.27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3957584237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Income tax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26.99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32.99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38.83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-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26.99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32.99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38.83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2813743574"/>
                  </a:ext>
                </a:extLst>
              </a:tr>
              <a:tr h="30647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Less: Non-Tariff Income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17.75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17.75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17.75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0.76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0.76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0.76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18.52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>
                          <a:effectLst/>
                          <a:latin typeface="Book Antiqua" panose="02040602050305030304" pitchFamily="18" charset="0"/>
                        </a:rPr>
                        <a:t>18.52</a:t>
                      </a:r>
                      <a:endParaRPr lang="en-IN" sz="140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effectLst/>
                          <a:latin typeface="Book Antiqua" panose="02040602050305030304" pitchFamily="18" charset="0"/>
                        </a:rPr>
                        <a:t>18.52</a:t>
                      </a:r>
                      <a:endParaRPr lang="en-IN" sz="1400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2566917463"/>
                  </a:ext>
                </a:extLst>
              </a:tr>
              <a:tr h="49311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Aggregate Revenue Requirement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1,479.63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1,523.74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1,625.07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20.62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22.58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25.31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1,500.25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1,546.32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IN" sz="1400" b="1" dirty="0">
                          <a:effectLst/>
                          <a:latin typeface="Book Antiqua" panose="02040602050305030304" pitchFamily="18" charset="0"/>
                        </a:rPr>
                        <a:t>1,650.38</a:t>
                      </a:r>
                      <a:endParaRPr lang="en-IN" sz="1400" b="1" dirty="0">
                        <a:solidFill>
                          <a:srgbClr val="0D0D0D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17951" marR="17951" marT="0" marB="0" anchor="ctr"/>
                </a:tc>
                <a:extLst>
                  <a:ext uri="{0D108BD9-81ED-4DB2-BD59-A6C34878D82A}">
                    <a16:rowId xmlns:a16="http://schemas.microsoft.com/office/drawing/2014/main" val="3060502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107057"/>
      </p:ext>
    </p:extLst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Tariff for FY 2020-21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C5E460-22F6-4EC0-B537-93E7352A6F25}"/>
              </a:ext>
            </a:extLst>
          </p:cNvPr>
          <p:cNvSpPr txBox="1"/>
          <p:nvPr/>
        </p:nvSpPr>
        <p:spPr>
          <a:xfrm>
            <a:off x="10292119" y="1151482"/>
            <a:ext cx="1699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Book Antiqua" panose="02040602050305030304" pitchFamily="18" charset="0"/>
              </a:rPr>
              <a:t>All figures in Rs. Crores</a:t>
            </a:r>
            <a:endParaRPr lang="en-IN" sz="1200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1491450-3E19-4936-A686-4AFD29D64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25819"/>
              </p:ext>
            </p:extLst>
          </p:nvPr>
        </p:nvGraphicFramePr>
        <p:xfrm>
          <a:off x="1016000" y="1772234"/>
          <a:ext cx="10337799" cy="23298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83992">
                  <a:extLst>
                    <a:ext uri="{9D8B030D-6E8A-4147-A177-3AD203B41FA5}">
                      <a16:colId xmlns:a16="http://schemas.microsoft.com/office/drawing/2014/main" val="2560195904"/>
                    </a:ext>
                  </a:extLst>
                </a:gridCol>
                <a:gridCol w="5796208">
                  <a:extLst>
                    <a:ext uri="{9D8B030D-6E8A-4147-A177-3AD203B41FA5}">
                      <a16:colId xmlns:a16="http://schemas.microsoft.com/office/drawing/2014/main" val="3564426148"/>
                    </a:ext>
                  </a:extLst>
                </a:gridCol>
                <a:gridCol w="2454387">
                  <a:extLst>
                    <a:ext uri="{9D8B030D-6E8A-4147-A177-3AD203B41FA5}">
                      <a16:colId xmlns:a16="http://schemas.microsoft.com/office/drawing/2014/main" val="2918420352"/>
                    </a:ext>
                  </a:extLst>
                </a:gridCol>
                <a:gridCol w="1203212">
                  <a:extLst>
                    <a:ext uri="{9D8B030D-6E8A-4147-A177-3AD203B41FA5}">
                      <a16:colId xmlns:a16="http://schemas.microsoft.com/office/drawing/2014/main" val="3840377404"/>
                    </a:ext>
                  </a:extLst>
                </a:gridCol>
              </a:tblGrid>
              <a:tr h="28067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2019-20 (Tariff Order)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501589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Net ARR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1,307.36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1,479.63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113021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Revenue Gap for FY 2018-19 along with carrying cost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57.65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03403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Revenue Gap for FY 2019-20 along with carrying cost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-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58.91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68063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Annual Fixed Charges for Transmission Business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1,307.36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1,596.19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220062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Transmission System Capacity (Net) (MW)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11,956.32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13,443.16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7764739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Transmission Charges (Rs. /MW/month)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91,121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98,942.11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13031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Energy at Transmission Boundary for sale in State (MU)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56,746.49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59,583.81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508779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Transmission Charges (paise/kWh)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23.04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26.79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8835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B0BC2-91A0-4011-BC64-A3017FCD3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285002"/>
              </p:ext>
            </p:extLst>
          </p:nvPr>
        </p:nvGraphicFramePr>
        <p:xfrm>
          <a:off x="990600" y="5181467"/>
          <a:ext cx="10337799" cy="132569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86097">
                  <a:extLst>
                    <a:ext uri="{9D8B030D-6E8A-4147-A177-3AD203B41FA5}">
                      <a16:colId xmlns:a16="http://schemas.microsoft.com/office/drawing/2014/main" val="4123650428"/>
                    </a:ext>
                  </a:extLst>
                </a:gridCol>
                <a:gridCol w="5819503">
                  <a:extLst>
                    <a:ext uri="{9D8B030D-6E8A-4147-A177-3AD203B41FA5}">
                      <a16:colId xmlns:a16="http://schemas.microsoft.com/office/drawing/2014/main" val="2245813049"/>
                    </a:ext>
                  </a:extLst>
                </a:gridCol>
                <a:gridCol w="2450736">
                  <a:extLst>
                    <a:ext uri="{9D8B030D-6E8A-4147-A177-3AD203B41FA5}">
                      <a16:colId xmlns:a16="http://schemas.microsoft.com/office/drawing/2014/main" val="2130252315"/>
                    </a:ext>
                  </a:extLst>
                </a:gridCol>
                <a:gridCol w="1181463">
                  <a:extLst>
                    <a:ext uri="{9D8B030D-6E8A-4147-A177-3AD203B41FA5}">
                      <a16:colId xmlns:a16="http://schemas.microsoft.com/office/drawing/2014/main" val="3721584751"/>
                    </a:ext>
                  </a:extLst>
                </a:gridCol>
              </a:tblGrid>
              <a:tr h="28067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Sr. No.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FY 2019-20 (Tariff Order)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FY 2020-21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301630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SLDC Charges (Rs. Crore)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22.24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20.62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077491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Book Antiqua" panose="02040602050305030304" pitchFamily="18" charset="0"/>
                        </a:rPr>
                        <a:t>SLDC Charges per month (Rs. Crore) for PSPCL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1.85</a:t>
                      </a:r>
                      <a:endParaRPr lang="en-IN" sz="14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Book Antiqua" panose="02040602050305030304" pitchFamily="18" charset="0"/>
                        </a:rPr>
                        <a:t>1.72</a:t>
                      </a:r>
                      <a:endParaRPr lang="en-IN" sz="140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497137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SLDC Charges (Rs. /MW/month) for Long Term/Medium term Open Access Customers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Times New Roman" panose="02020603050405020304" pitchFamily="18" charset="0"/>
                          <a:cs typeface="Raavi" panose="020B0502040204020203" pitchFamily="34" charset="0"/>
                        </a:rPr>
                        <a:t>1550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Book Antiqua" panose="02040602050305030304" pitchFamily="18" charset="0"/>
                        </a:rPr>
                        <a:t>1277.98</a:t>
                      </a:r>
                      <a:endParaRPr lang="en-IN" sz="1400" b="1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Raavi" panose="020B0502040204020203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84048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DF1AF81-4322-49B8-9FDC-0BAEACF99BC8}"/>
              </a:ext>
            </a:extLst>
          </p:cNvPr>
          <p:cNvSpPr/>
          <p:nvPr/>
        </p:nvSpPr>
        <p:spPr>
          <a:xfrm>
            <a:off x="609600" y="4575861"/>
            <a:ext cx="3275256" cy="390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SLDC Charges for FY 2020-21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871A3F-4BBF-44B5-BD6C-91723871E61B}"/>
              </a:ext>
            </a:extLst>
          </p:cNvPr>
          <p:cNvSpPr/>
          <p:nvPr/>
        </p:nvSpPr>
        <p:spPr>
          <a:xfrm>
            <a:off x="647700" y="1273960"/>
            <a:ext cx="3826689" cy="390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000"/>
              </a:lnSpc>
            </a:pPr>
            <a:r>
              <a:rPr lang="en-IN" b="1" dirty="0">
                <a:solidFill>
                  <a:srgbClr val="0000FF"/>
                </a:solidFill>
                <a:latin typeface="Book Antiqua" pitchFamily="18" charset="0"/>
              </a:rPr>
              <a:t>Transmission Tariff for FY 2020-21</a:t>
            </a:r>
          </a:p>
        </p:txBody>
      </p:sp>
    </p:spTree>
    <p:extLst>
      <p:ext uri="{BB962C8B-B14F-4D97-AF65-F5344CB8AC3E}">
        <p14:creationId xmlns:p14="http://schemas.microsoft.com/office/powerpoint/2010/main" val="1254797172"/>
      </p:ext>
    </p:extLst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419600" y="3075057"/>
            <a:ext cx="4038600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lvl="1"/>
            <a:r>
              <a:rPr lang="en-US" sz="4000" b="1" dirty="0">
                <a:solidFill>
                  <a:srgbClr val="0000FF"/>
                </a:solidFill>
                <a:latin typeface="Book Antiqua" pitchFamily="18" charset="0"/>
              </a:rPr>
              <a:t>Thank You</a:t>
            </a:r>
            <a:endParaRPr lang="en-US" sz="4000" b="1" i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PSTCL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882548"/>
              </p:ext>
            </p:extLst>
          </p:nvPr>
        </p:nvGraphicFramePr>
        <p:xfrm>
          <a:off x="5486494" y="5334000"/>
          <a:ext cx="6096000" cy="10058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820160">
                  <a:extLst>
                    <a:ext uri="{9D8B030D-6E8A-4147-A177-3AD203B41FA5}">
                      <a16:colId xmlns:a16="http://schemas.microsoft.com/office/drawing/2014/main" val="3785187730"/>
                    </a:ext>
                  </a:extLst>
                </a:gridCol>
                <a:gridCol w="2275840">
                  <a:extLst>
                    <a:ext uri="{9D8B030D-6E8A-4147-A177-3AD203B41FA5}">
                      <a16:colId xmlns:a16="http://schemas.microsoft.com/office/drawing/2014/main" val="4081732614"/>
                    </a:ext>
                  </a:extLst>
                </a:gridCol>
              </a:tblGrid>
              <a:tr h="160537">
                <a:tc>
                  <a:txBody>
                    <a:bodyPr/>
                    <a:lstStyle/>
                    <a:p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Line length</a:t>
                      </a:r>
                      <a:endParaRPr lang="en-IN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11,877 </a:t>
                      </a:r>
                      <a:r>
                        <a:rPr lang="en-IN" sz="1600" b="0" dirty="0" err="1">
                          <a:latin typeface="Book Antiqua" panose="02040602050305030304" pitchFamily="18" charset="0"/>
                        </a:rPr>
                        <a:t>ckt</a:t>
                      </a:r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-km</a:t>
                      </a:r>
                      <a:endParaRPr lang="en-IN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4934677"/>
                  </a:ext>
                </a:extLst>
              </a:tr>
              <a:tr h="276341">
                <a:tc>
                  <a:txBody>
                    <a:bodyPr/>
                    <a:lstStyle/>
                    <a:p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Transformation Capacity (MVA)</a:t>
                      </a:r>
                      <a:endParaRPr lang="en-IN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36,490 MVA</a:t>
                      </a:r>
                      <a:endParaRPr lang="en-IN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027815"/>
                  </a:ext>
                </a:extLst>
              </a:tr>
              <a:tr h="277290">
                <a:tc>
                  <a:txBody>
                    <a:bodyPr/>
                    <a:lstStyle/>
                    <a:p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Availability (%)</a:t>
                      </a:r>
                      <a:endParaRPr lang="en-IN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latin typeface="Book Antiqua" panose="02040602050305030304" pitchFamily="18" charset="0"/>
                        </a:rPr>
                        <a:t>99.9965% </a:t>
                      </a:r>
                      <a:r>
                        <a:rPr lang="en-IN" sz="1200" b="0" i="1" dirty="0">
                          <a:latin typeface="Book Antiqua" panose="02040602050305030304" pitchFamily="18" charset="0"/>
                        </a:rPr>
                        <a:t>(FY 2018-19)</a:t>
                      </a:r>
                      <a:endParaRPr lang="en-IN" sz="1200" b="0" i="1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847006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63543" y="1371600"/>
            <a:ext cx="6741902" cy="3379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State Transmission Utility (STU) for State of Punjab and Transmission Licensee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Vision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 - </a:t>
            </a:r>
            <a:r>
              <a:rPr lang="en-IN" sz="1600" i="1" dirty="0">
                <a:latin typeface="Book Antiqua" panose="02040602050305030304" pitchFamily="18" charset="0"/>
              </a:rPr>
              <a:t>“To be responsive, vibrant, reliable and efficient institution”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Core Activities </a:t>
            </a: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– 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O&amp;M, Projects and SLDC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Best Transmission Utility</a:t>
            </a: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and </a:t>
            </a: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Best State Load Despatch Centre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, Power Awards, 2016 by IPPAI </a:t>
            </a:r>
            <a:endParaRPr lang="en-IN" sz="1600" b="1" dirty="0">
              <a:solidFill>
                <a:srgbClr val="0000FF"/>
              </a:solidFill>
              <a:latin typeface="Book Antiqua" panose="0204060205030503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Gold Shield 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by </a:t>
            </a:r>
            <a:r>
              <a:rPr lang="en-IN" sz="1600" dirty="0" err="1">
                <a:solidFill>
                  <a:schemeClr val="tx1"/>
                </a:solidFill>
                <a:latin typeface="Book Antiqua" panose="02040602050305030304" pitchFamily="18" charset="0"/>
              </a:rPr>
              <a:t>MoP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 for early completion of 400 kV double circuit Rajpura-</a:t>
            </a:r>
            <a:r>
              <a:rPr lang="en-IN" sz="1600" dirty="0" err="1">
                <a:solidFill>
                  <a:schemeClr val="tx1"/>
                </a:solidFill>
                <a:latin typeface="Book Antiqua" panose="02040602050305030304" pitchFamily="18" charset="0"/>
              </a:rPr>
              <a:t>Dhuri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en-IN" sz="1600" dirty="0" err="1">
                <a:solidFill>
                  <a:schemeClr val="tx1"/>
                </a:solidFill>
                <a:latin typeface="Book Antiqua" panose="02040602050305030304" pitchFamily="18" charset="0"/>
              </a:rPr>
              <a:t>Transmissin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 Line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IN" sz="1600" b="1" dirty="0">
                <a:solidFill>
                  <a:srgbClr val="0000FF"/>
                </a:solidFill>
                <a:latin typeface="Book Antiqua" panose="02040602050305030304" pitchFamily="18" charset="0"/>
              </a:rPr>
              <a:t>Best State Load Despatch Centre</a:t>
            </a:r>
            <a:r>
              <a:rPr lang="en-IN" sz="1600" dirty="0">
                <a:solidFill>
                  <a:schemeClr val="tx1"/>
                </a:solidFill>
                <a:latin typeface="Book Antiqua" panose="02040602050305030304" pitchFamily="18" charset="0"/>
              </a:rPr>
              <a:t>, 2019 by IPPAI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992BD7-0555-46E2-9E04-26021D6BC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6" y="1524000"/>
            <a:ext cx="4775707" cy="48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25439"/>
      </p:ext>
    </p:extLst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Transmission System…1/2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EC53645-85D3-42AA-ABA1-15D55AED7D3D}"/>
              </a:ext>
            </a:extLst>
          </p:cNvPr>
          <p:cNvSpPr/>
          <p:nvPr/>
        </p:nvSpPr>
        <p:spPr bwMode="auto">
          <a:xfrm>
            <a:off x="8839201" y="1974295"/>
            <a:ext cx="3047999" cy="1464231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Transmission Line length increased from 9,001 ckt-km in FY 14 to 11,877 ckt-km in FY 19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(5.70% CAGR)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8EB9D5F-CBF9-4728-8242-75624E8E6496}"/>
              </a:ext>
            </a:extLst>
          </p:cNvPr>
          <p:cNvSpPr/>
          <p:nvPr/>
        </p:nvSpPr>
        <p:spPr bwMode="auto">
          <a:xfrm>
            <a:off x="8674770" y="4842748"/>
            <a:ext cx="3212430" cy="119181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Substations increased from 161 Nos. in FY 14 to 171 Nos. in FY 19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(1.21% CAGR)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6D8AF0D-62EE-4310-A52A-FC7EF1DA5E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614562"/>
              </p:ext>
            </p:extLst>
          </p:nvPr>
        </p:nvGraphicFramePr>
        <p:xfrm>
          <a:off x="228600" y="1341621"/>
          <a:ext cx="8146006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6D8AF0D-62EE-4310-A52A-FC7EF1DA5E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6201616"/>
              </p:ext>
            </p:extLst>
          </p:nvPr>
        </p:nvGraphicFramePr>
        <p:xfrm>
          <a:off x="304800" y="4105063"/>
          <a:ext cx="8146006" cy="250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62233455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Transmission System…2/2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EC53645-85D3-42AA-ABA1-15D55AED7D3D}"/>
              </a:ext>
            </a:extLst>
          </p:cNvPr>
          <p:cNvSpPr/>
          <p:nvPr/>
        </p:nvSpPr>
        <p:spPr bwMode="auto">
          <a:xfrm>
            <a:off x="8534400" y="2009042"/>
            <a:ext cx="3124200" cy="119181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Substation Capacity increased from 27,113 MVA in FY 14 to 36,490 MVA in FY 19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(6.12% CAGR)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8EB9D5F-CBF9-4728-8242-75624E8E6496}"/>
              </a:ext>
            </a:extLst>
          </p:cNvPr>
          <p:cNvSpPr/>
          <p:nvPr/>
        </p:nvSpPr>
        <p:spPr bwMode="auto">
          <a:xfrm>
            <a:off x="8534400" y="4737080"/>
            <a:ext cx="3124200" cy="1191816"/>
          </a:xfrm>
          <a:prstGeom prst="round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1600" b="1" dirty="0">
                <a:solidFill>
                  <a:schemeClr val="tx1"/>
                </a:solidFill>
                <a:latin typeface="Book Antiqua" panose="02040602050305030304" pitchFamily="18" charset="0"/>
              </a:rPr>
              <a:t>Transmission System Availability is more than Target Availability of 99% in past years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6D8AF0D-62EE-4310-A52A-FC7EF1DA5E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998587"/>
              </p:ext>
            </p:extLst>
          </p:nvPr>
        </p:nvGraphicFramePr>
        <p:xfrm>
          <a:off x="304800" y="1295400"/>
          <a:ext cx="8001000" cy="2619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6D8AF0D-62EE-4310-A52A-FC7EF1DA5E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927277"/>
              </p:ext>
            </p:extLst>
          </p:nvPr>
        </p:nvGraphicFramePr>
        <p:xfrm>
          <a:off x="304801" y="4181739"/>
          <a:ext cx="7848600" cy="248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87955754"/>
      </p:ext>
    </p:extLst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solidFill>
                  <a:srgbClr val="C00000"/>
                </a:solidFill>
                <a:latin typeface="Book Antiqua" pitchFamily="18" charset="0"/>
              </a:rPr>
              <a:t>Scope of Present Petition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7C626B-7004-4664-BA59-01CDAA200F42}"/>
              </a:ext>
            </a:extLst>
          </p:cNvPr>
          <p:cNvSpPr txBox="1"/>
          <p:nvPr/>
        </p:nvSpPr>
        <p:spPr>
          <a:xfrm>
            <a:off x="228600" y="1244420"/>
            <a:ext cx="11658600" cy="4497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Book Antiqua" pitchFamily="18" charset="0"/>
              </a:rPr>
              <a:t>True-up for FY 2018-19 </a:t>
            </a: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– based on Audited Accounts and PSERC MYT Regulations, 2014. </a:t>
            </a:r>
            <a:r>
              <a:rPr lang="en-IN" dirty="0">
                <a:solidFill>
                  <a:schemeClr val="tx1"/>
                </a:solidFill>
                <a:latin typeface="Book Antiqua" pitchFamily="18" charset="0"/>
              </a:rPr>
              <a:t>CAG Report for FY 2018-19 has also been submitted. 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IN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Book Antiqua" pitchFamily="18" charset="0"/>
              </a:rPr>
              <a:t>Annual Performance Review for FY 2019-20 </a:t>
            </a: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– based on actual values of H1 of FY 2019-20 and PSERC MYT Regulations, 2014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endParaRPr lang="en-US" b="1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Book Antiqua" pitchFamily="18" charset="0"/>
              </a:rPr>
              <a:t>Multi Year Tariff Petition for FY 2020-21 to FY 2022-23 </a:t>
            </a: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– </a:t>
            </a:r>
          </a:p>
          <a:p>
            <a:pPr marL="742950" lvl="1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Forecast of ARR for Control Period as per PSERC MYT Regulations, 2019 </a:t>
            </a:r>
          </a:p>
          <a:p>
            <a:pPr marL="742950" lvl="1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Capex has been considered based on Capital Investment Plan submitted before Hon’ble PSERC</a:t>
            </a:r>
          </a:p>
          <a:p>
            <a:pPr marL="742950" lvl="1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Book Antiqua" pitchFamily="18" charset="0"/>
              </a:rPr>
              <a:t>Proposed Tariff for FY 2020-21</a:t>
            </a:r>
          </a:p>
          <a:p>
            <a:pPr marL="742950" lvl="1" indent="-285750">
              <a:lnSpc>
                <a:spcPct val="114000"/>
              </a:lnSpc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  <a:latin typeface="Book Antiqua" pitchFamily="18" charset="0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IN" dirty="0">
                <a:solidFill>
                  <a:schemeClr val="tx1"/>
                </a:solidFill>
                <a:latin typeface="Book Antiqua" pitchFamily="18" charset="0"/>
              </a:rPr>
              <a:t>PSTCL filed Petition for True-up for FY 2018-19 and Annual Performance Review for FY 2019-20 without prejudice to contentions made in the pending Appeals before higher courts and Review Petition before Hon’ble Commission. </a:t>
            </a:r>
          </a:p>
        </p:txBody>
      </p:sp>
    </p:spTree>
    <p:extLst>
      <p:ext uri="{BB962C8B-B14F-4D97-AF65-F5344CB8AC3E}">
        <p14:creationId xmlns:p14="http://schemas.microsoft.com/office/powerpoint/2010/main" val="3098590005"/>
      </p:ext>
    </p:ext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 for True-up and Review Petition</a:t>
            </a:r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322500"/>
              </p:ext>
            </p:extLst>
          </p:nvPr>
        </p:nvGraphicFramePr>
        <p:xfrm>
          <a:off x="304800" y="1371600"/>
          <a:ext cx="11582399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4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3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54759">
                  <a:extLst>
                    <a:ext uri="{9D8B030D-6E8A-4147-A177-3AD203B41FA5}">
                      <a16:colId xmlns:a16="http://schemas.microsoft.com/office/drawing/2014/main" val="2001717554"/>
                    </a:ext>
                  </a:extLst>
                </a:gridCol>
              </a:tblGrid>
              <a:tr h="13104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latin typeface="Book Antiqua" panose="02040602050305030304" pitchFamily="18" charset="0"/>
                        </a:rPr>
                        <a:t>Tariff Component</a:t>
                      </a:r>
                      <a:endParaRPr lang="en-IN" sz="1400" b="1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latin typeface="Book Antiqua" panose="02040602050305030304" pitchFamily="18" charset="0"/>
                        </a:rPr>
                        <a:t>True-up for FY 2018-19</a:t>
                      </a:r>
                      <a:endParaRPr lang="en-IN" sz="1400" b="1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IN" sz="1400" b="1" dirty="0">
                          <a:latin typeface="Book Antiqua" pitchFamily="18" charset="0"/>
                        </a:rPr>
                        <a:t>Annual Performance Review for FY 2019-20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73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Employee Cost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Normative as per PSERC MYT Regulations, 2014</a:t>
                      </a:r>
                    </a:p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Base Employee Costs  - Actual Gross Other Employee Cost for FY 2017-18</a:t>
                      </a:r>
                    </a:p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Expenses capitalised are considered on actual basis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Normative as per PSERC MYT Regulations, 2014</a:t>
                      </a:r>
                    </a:p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  <a:ea typeface="Times New Roman"/>
                          <a:cs typeface="Times-Roman"/>
                        </a:rPr>
                        <a:t>Base Other Employee Costs – Gross Normative Other Employee cost for FY 2018-19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R&amp;M and A&amp;G Expenses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Normative as per PSERC MYT Regulations, 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Normative as per PSERC MYT Regulations, 2014</a:t>
                      </a:r>
                      <a:endParaRPr lang="en-GB" sz="1400" baseline="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Capital Expenditure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Rs. 261.74 Crore based on audited accounts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160020" algn="l"/>
                        </a:tabLst>
                        <a:defRPr/>
                      </a:pP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kern="1200" baseline="0" dirty="0">
                          <a:latin typeface="Book Antiqua" panose="02040602050305030304" pitchFamily="18" charset="0"/>
                        </a:rPr>
                        <a:t>Rs. 369.86 Crore based on projected capital expenditure</a:t>
                      </a:r>
                      <a:endParaRPr lang="en-GB" sz="1400" kern="1200" baseline="0" dirty="0">
                        <a:solidFill>
                          <a:schemeClr val="tx1"/>
                        </a:solidFill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2350713"/>
                  </a:ext>
                </a:extLst>
              </a:tr>
              <a:tr h="27519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Depreciation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Actual based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on audited accounts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Computed 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at </a:t>
                      </a:r>
                      <a:r>
                        <a:rPr lang="en-GB" sz="1400" dirty="0">
                          <a:latin typeface="Book Antiqua" panose="02040602050305030304" pitchFamily="18" charset="0"/>
                        </a:rPr>
                        <a:t>average depreciation rate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of 4.12% for Transmission and 3.34% for SLDC based on Audited Accounts for FY 2018-19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8309010"/>
                  </a:ext>
                </a:extLst>
              </a:tr>
              <a:tr h="36692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Interest</a:t>
                      </a:r>
                      <a:r>
                        <a:rPr lang="en-GB" sz="1400" b="1" baseline="0" dirty="0">
                          <a:latin typeface="Book Antiqua" panose="02040602050305030304" pitchFamily="18" charset="0"/>
                        </a:rPr>
                        <a:t> Charges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Actual based on audited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accounts</a:t>
                      </a:r>
                    </a:p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Adjustment for addition of capital expenditure funded through contributory works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The actual 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loan balances and interest charges for H1.</a:t>
                      </a:r>
                    </a:p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The Interest charges for H2 estimated based on loan repayment  schedules.</a:t>
                      </a:r>
                      <a:endParaRPr lang="en-GB" sz="1400" baseline="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871367"/>
                  </a:ext>
                </a:extLst>
              </a:tr>
              <a:tr h="4586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Return on Equity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Addition of equity at 30% of Capital expenditure excluding capex funded through contributory works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ROE of Rs. 114.64 Crore on Average balance of equity @ 15.50%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Addition of equity at 30% of Capital expenditure</a:t>
                      </a:r>
                    </a:p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ROE of Rs. 128.94 Crore on Average balance of equity @ 15.50%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1829471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Interest on Working Capital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Normative as per PSERC MYT Regulations, 2014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Normative as per PSERC MYT Regulations, 2014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778255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anose="02040602050305030304" pitchFamily="18" charset="0"/>
                        </a:rPr>
                        <a:t>ULDC Charges</a:t>
                      </a:r>
                      <a:endParaRPr lang="en-GB" sz="1400" b="1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Based on audited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accounts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Equivalent to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ULDC Charges for FY 2018-19 based on Audited Accounts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2343348"/>
                  </a:ext>
                </a:extLst>
              </a:tr>
              <a:tr h="1834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Book Antiqua" pitchFamily="18" charset="0"/>
                          <a:ea typeface="Times New Roman"/>
                          <a:cs typeface="Times-Roman"/>
                        </a:rPr>
                        <a:t>Non-tariff Income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Char char=""/>
                        <a:tabLst>
                          <a:tab pos="160020" algn="l"/>
                        </a:tabLst>
                        <a:defRPr/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Based on audited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accounts, with certain exclusions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60020" algn="l"/>
                        </a:tabLst>
                      </a:pPr>
                      <a:r>
                        <a:rPr lang="en-GB" sz="1400" dirty="0">
                          <a:latin typeface="Book Antiqua" panose="02040602050305030304" pitchFamily="18" charset="0"/>
                        </a:rPr>
                        <a:t>Equivalent to</a:t>
                      </a:r>
                      <a:r>
                        <a:rPr lang="en-GB" sz="1400" baseline="0" dirty="0">
                          <a:latin typeface="Book Antiqua" panose="02040602050305030304" pitchFamily="18" charset="0"/>
                        </a:rPr>
                        <a:t> Non-tariff income submitted for FY 2018-19</a:t>
                      </a:r>
                      <a:endParaRPr lang="en-GB" sz="1400" dirty="0">
                        <a:latin typeface="Book Antiqua" pitchFamily="18" charset="0"/>
                        <a:ea typeface="Times New Roman"/>
                        <a:cs typeface="Times-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8339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036760"/>
      </p:ext>
    </p:extLst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Abstract of ARR for FY 2018-19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2248B57-091C-4508-B18C-98336CB99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315722"/>
              </p:ext>
            </p:extLst>
          </p:nvPr>
        </p:nvGraphicFramePr>
        <p:xfrm>
          <a:off x="419100" y="1522236"/>
          <a:ext cx="11353800" cy="48768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6383">
                  <a:extLst>
                    <a:ext uri="{9D8B030D-6E8A-4147-A177-3AD203B41FA5}">
                      <a16:colId xmlns:a16="http://schemas.microsoft.com/office/drawing/2014/main" val="451552974"/>
                    </a:ext>
                  </a:extLst>
                </a:gridCol>
                <a:gridCol w="3096491">
                  <a:extLst>
                    <a:ext uri="{9D8B030D-6E8A-4147-A177-3AD203B41FA5}">
                      <a16:colId xmlns:a16="http://schemas.microsoft.com/office/drawing/2014/main" val="660915841"/>
                    </a:ext>
                  </a:extLst>
                </a:gridCol>
                <a:gridCol w="1111561">
                  <a:extLst>
                    <a:ext uri="{9D8B030D-6E8A-4147-A177-3AD203B41FA5}">
                      <a16:colId xmlns:a16="http://schemas.microsoft.com/office/drawing/2014/main" val="3377254949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2028000991"/>
                    </a:ext>
                  </a:extLst>
                </a:gridCol>
                <a:gridCol w="873369">
                  <a:extLst>
                    <a:ext uri="{9D8B030D-6E8A-4147-A177-3AD203B41FA5}">
                      <a16:colId xmlns:a16="http://schemas.microsoft.com/office/drawing/2014/main" val="3967223686"/>
                    </a:ext>
                  </a:extLst>
                </a:gridCol>
                <a:gridCol w="1032164">
                  <a:extLst>
                    <a:ext uri="{9D8B030D-6E8A-4147-A177-3AD203B41FA5}">
                      <a16:colId xmlns:a16="http://schemas.microsoft.com/office/drawing/2014/main" val="3389918998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3278477787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36036299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992494776"/>
                    </a:ext>
                  </a:extLst>
                </a:gridCol>
              </a:tblGrid>
              <a:tr h="3503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Sr. No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Transmission Business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SLDC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PSTCL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178027"/>
                  </a:ext>
                </a:extLst>
              </a:tr>
              <a:tr h="501763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</a:t>
                      </a:r>
                    </a:p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Order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True up Petition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Order 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True up Petition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</a:t>
                      </a:r>
                    </a:p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Order (A)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True-up Petition (B)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Difference (B)-(A)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235280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O&amp;M Expenses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528.08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533.13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8.19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536.25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541.32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5.07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963226"/>
                  </a:ext>
                </a:extLst>
              </a:tr>
              <a:tr h="26950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a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Net Employee costs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477.79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482.73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6.82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484.36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489.55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i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5.19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486304"/>
                  </a:ext>
                </a:extLst>
              </a:tr>
              <a:tr h="26950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b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Net R&amp;M and A&amp;G expenses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50.40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1.37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51.89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51.78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(0.11)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1683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Depreciation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279.16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275.69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280.24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276.12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(4.12)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032996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Interest charges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345.56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364.84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0.77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346.31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365.61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19.30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011781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Interest on Working Capital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34.31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35.93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34.74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36.42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1.68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736740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ULDC Charges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7.68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7.68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(3.05)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797853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Return on Equity 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114.94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114.64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114.94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114.64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(0.30)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80142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Other debits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7.32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546571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Total Revenue Requirement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1,302.05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1,331.56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17.56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1,323.21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1,349.12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25.91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97283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Less: Non Tariff  Income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17.75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18.52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(1.83)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710027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Gross ARR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1,283.11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1,313.80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16.80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1,302.86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1,330.60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27.74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749641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Incentive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12.71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12.71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12.71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678238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Unadjusted Revenue Gap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7.06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7.06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7.06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256409"/>
                  </a:ext>
                </a:extLst>
              </a:tr>
              <a:tr h="26813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Net ARR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1,283.11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1,333.57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16.80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1,302.86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1,350.37</a:t>
                      </a: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47.51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1180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F57DC8-1367-457C-99C8-3426B2F685CF}"/>
              </a:ext>
            </a:extLst>
          </p:cNvPr>
          <p:cNvSpPr txBox="1"/>
          <p:nvPr/>
        </p:nvSpPr>
        <p:spPr>
          <a:xfrm>
            <a:off x="9951826" y="1134073"/>
            <a:ext cx="2212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Book Antiqua" panose="02040602050305030304" pitchFamily="18" charset="0"/>
              </a:rPr>
              <a:t>All figures in Rs. Crores</a:t>
            </a:r>
            <a:endParaRPr lang="en-IN" sz="16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795485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Abstract of ARR for FY 2019-20</a:t>
            </a:r>
            <a:endParaRPr lang="en-GB" i="0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2248B57-091C-4508-B18C-98336CB99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846846"/>
              </p:ext>
            </p:extLst>
          </p:nvPr>
        </p:nvGraphicFramePr>
        <p:xfrm>
          <a:off x="419100" y="1479554"/>
          <a:ext cx="11353800" cy="47688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6383">
                  <a:extLst>
                    <a:ext uri="{9D8B030D-6E8A-4147-A177-3AD203B41FA5}">
                      <a16:colId xmlns:a16="http://schemas.microsoft.com/office/drawing/2014/main" val="451552974"/>
                    </a:ext>
                  </a:extLst>
                </a:gridCol>
                <a:gridCol w="3096491">
                  <a:extLst>
                    <a:ext uri="{9D8B030D-6E8A-4147-A177-3AD203B41FA5}">
                      <a16:colId xmlns:a16="http://schemas.microsoft.com/office/drawing/2014/main" val="660915841"/>
                    </a:ext>
                  </a:extLst>
                </a:gridCol>
                <a:gridCol w="1111561">
                  <a:extLst>
                    <a:ext uri="{9D8B030D-6E8A-4147-A177-3AD203B41FA5}">
                      <a16:colId xmlns:a16="http://schemas.microsoft.com/office/drawing/2014/main" val="3377254949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2028000991"/>
                    </a:ext>
                  </a:extLst>
                </a:gridCol>
                <a:gridCol w="873369">
                  <a:extLst>
                    <a:ext uri="{9D8B030D-6E8A-4147-A177-3AD203B41FA5}">
                      <a16:colId xmlns:a16="http://schemas.microsoft.com/office/drawing/2014/main" val="3967223686"/>
                    </a:ext>
                  </a:extLst>
                </a:gridCol>
                <a:gridCol w="1032164">
                  <a:extLst>
                    <a:ext uri="{9D8B030D-6E8A-4147-A177-3AD203B41FA5}">
                      <a16:colId xmlns:a16="http://schemas.microsoft.com/office/drawing/2014/main" val="3389918998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3278477787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36036299"/>
                    </a:ext>
                  </a:extLst>
                </a:gridCol>
                <a:gridCol w="1190958">
                  <a:extLst>
                    <a:ext uri="{9D8B030D-6E8A-4147-A177-3AD203B41FA5}">
                      <a16:colId xmlns:a16="http://schemas.microsoft.com/office/drawing/2014/main" val="992494776"/>
                    </a:ext>
                  </a:extLst>
                </a:gridCol>
              </a:tblGrid>
              <a:tr h="3849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Sr. No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Particulars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Transmission Business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SLDC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>
                          <a:effectLst/>
                          <a:latin typeface="Book Antiqua" panose="02040602050305030304" pitchFamily="18" charset="0"/>
                        </a:rPr>
                        <a:t>PSTCL</a:t>
                      </a:r>
                      <a:endParaRPr lang="en-IN" sz="16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178027"/>
                  </a:ext>
                </a:extLst>
              </a:tr>
              <a:tr h="551274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Tariff Order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Petition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Tariff Order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Petition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Tariff </a:t>
                      </a:r>
                    </a:p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Order (A)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APR Petition (B)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Difference (B)-(A)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235280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O&amp;M Expenses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552.20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563.98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9.30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8.30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561.50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572.28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10.78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963226"/>
                  </a:ext>
                </a:extLst>
              </a:tr>
              <a:tr h="29609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a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Net Employee costs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498.86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512.78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6.77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7.00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505.63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519.78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14.15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486304"/>
                  </a:ext>
                </a:extLst>
              </a:tr>
              <a:tr h="29609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b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i="1" u="none" strike="noStrike" dirty="0">
                          <a:effectLst/>
                          <a:latin typeface="Book Antiqua" panose="02040602050305030304" pitchFamily="18" charset="0"/>
                        </a:rPr>
                        <a:t>Net R&amp;M and A&amp;G expenses</a:t>
                      </a:r>
                      <a:endParaRPr lang="en-IN" sz="1600" b="0" i="1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53.34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51.21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2.53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55.87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i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52.51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(3.36)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1683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Depreciation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291.67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292.21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1.66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293.33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292.64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(0.69)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032996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3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Interest charges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324.48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360.42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1.36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0.82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325.84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361.25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35.41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011781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Interest on Working Capital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35.26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38.66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0.57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35.86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39.23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3.37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736740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ULDC Charges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10.73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10.73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10.73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10.73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797853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u="none" strike="noStrike"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IN" sz="16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Return on Equity 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126.46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128.94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126.46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128.94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rgbClr val="0000FF"/>
                          </a:solidFill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2.48</a:t>
                      </a:r>
                      <a:endParaRPr lang="en-IN" sz="1600" b="1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80142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Total Revenue Requirement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1,330.07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1,384.22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23.65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20.85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1,353.72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1,405.07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51.35</a:t>
                      </a:r>
                      <a:endParaRPr lang="en-IN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546571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u="none" strike="noStrike" dirty="0"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Less: Non Tariff  Income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18.94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17.75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1.41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20.35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18.52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(1.83)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97283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Gross ARR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1,311.13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1,366.47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22.24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20.09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1,333.37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1,386.55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53.18</a:t>
                      </a:r>
                      <a:endParaRPr lang="en-IN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710027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u="none" strike="noStrike" dirty="0"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u="none" strike="noStrike" dirty="0">
                          <a:effectLst/>
                          <a:latin typeface="Book Antiqua" panose="02040602050305030304" pitchFamily="18" charset="0"/>
                        </a:rPr>
                        <a:t>Past Revenue Surplus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(3.77)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(3.77)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(3.77)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(3.77)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749641"/>
                  </a:ext>
                </a:extLst>
              </a:tr>
              <a:tr h="29458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82550" indent="0" algn="l" fontAlgn="ctr"/>
                      <a:r>
                        <a:rPr lang="en-IN" sz="1600" b="1" u="none" strike="noStrike" dirty="0">
                          <a:effectLst/>
                          <a:latin typeface="Book Antiqua" panose="02040602050305030304" pitchFamily="18" charset="0"/>
                        </a:rPr>
                        <a:t>Net ARR</a:t>
                      </a:r>
                      <a:endParaRPr lang="en-IN" sz="16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1,307.36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1,362.70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22.24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20.09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1,329.60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1,382.78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600" b="1" dirty="0">
                          <a:effectLst/>
                          <a:latin typeface="Book Antiqua" panose="0204060205030503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53.18</a:t>
                      </a:r>
                      <a:endParaRPr lang="en-IN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67823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F57DC8-1367-457C-99C8-3426B2F685CF}"/>
              </a:ext>
            </a:extLst>
          </p:cNvPr>
          <p:cNvSpPr txBox="1"/>
          <p:nvPr/>
        </p:nvSpPr>
        <p:spPr>
          <a:xfrm>
            <a:off x="9976123" y="1141000"/>
            <a:ext cx="2212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Book Antiqua" panose="02040602050305030304" pitchFamily="18" charset="0"/>
              </a:rPr>
              <a:t>All figures in Rs. Crores</a:t>
            </a:r>
            <a:endParaRPr lang="en-IN" sz="1600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274220"/>
      </p:ext>
    </p:extLst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CRA-training(1)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9525" cap="flat" cmpd="sng" algn="ctr">
          <a:solidFill>
            <a:srgbClr val="FF9933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9525" cap="flat" cmpd="sng" algn="ctr">
          <a:solidFill>
            <a:srgbClr val="FF9933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CRA-training(1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RA-training(1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CRA-training(1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RA-training(1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RA-training(1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RA-training(1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CRA-training(1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15580</TotalTime>
  <Words>4049</Words>
  <Application>Microsoft Office PowerPoint</Application>
  <PresentationFormat>Widescreen</PresentationFormat>
  <Paragraphs>1138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Book Antiqua</vt:lpstr>
      <vt:lpstr>Calibri</vt:lpstr>
      <vt:lpstr>Cambria</vt:lpstr>
      <vt:lpstr>Monotype Sorts</vt:lpstr>
      <vt:lpstr>Symbol</vt:lpstr>
      <vt:lpstr>Times New Roman</vt:lpstr>
      <vt:lpstr>Wingdings</vt:lpstr>
      <vt:lpstr>Theme1</vt:lpstr>
      <vt:lpstr>Petition for  Approval of True-up for FY 2018-19, Annual Performance Review for FY 2019-20 and Multi Year Tariff for Control Period from FY 2020-21 to FY 2022-23</vt:lpstr>
      <vt:lpstr>Agenda of Presentation</vt:lpstr>
      <vt:lpstr>Overview of PSTCL</vt:lpstr>
      <vt:lpstr>Overview of Transmission System…1/2</vt:lpstr>
      <vt:lpstr>Overview of Transmission System…2/2</vt:lpstr>
      <vt:lpstr>Scope of Present Petition</vt:lpstr>
      <vt:lpstr>Approach for True-up and Review Petition</vt:lpstr>
      <vt:lpstr>Abstract of ARR for FY 2018-19</vt:lpstr>
      <vt:lpstr>Abstract of ARR for FY 2019-20</vt:lpstr>
      <vt:lpstr>Performance Parameters – FY 2018-19 and FY 2019-20</vt:lpstr>
      <vt:lpstr>Employee Costs</vt:lpstr>
      <vt:lpstr>O&amp;M Expenses</vt:lpstr>
      <vt:lpstr>Capital Expenditure for FY 2018-19 and FY 2019-20</vt:lpstr>
      <vt:lpstr>Interest Charges</vt:lpstr>
      <vt:lpstr>Unadjusted Revenue Gap</vt:lpstr>
      <vt:lpstr>Non-tariff Income</vt:lpstr>
      <vt:lpstr>Cumulative Revenue gap till FY 2019-20</vt:lpstr>
      <vt:lpstr>Approach for MYT Period – FY 2020-21 to FY 2022-23</vt:lpstr>
      <vt:lpstr>Transmission Loss for MYT Period – FY 2020-21 to FY 2022-23</vt:lpstr>
      <vt:lpstr>Capital Expenditure for MYT Period – FY 2020-21 to FY 2022-23</vt:lpstr>
      <vt:lpstr>Approach for MYT Period – FY 2020-21 to FY 2022-23</vt:lpstr>
      <vt:lpstr>Abstract of ARR for MYT Period – FY 2020-21 to FY 2022-23</vt:lpstr>
      <vt:lpstr>Proposed Tariff for FY 2020-21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MSPGCL Station  Age Mix</dc:title>
  <dc:creator>Kumar Gaurav</dc:creator>
  <cp:lastModifiedBy>x99</cp:lastModifiedBy>
  <cp:revision>732</cp:revision>
  <dcterms:created xsi:type="dcterms:W3CDTF">2015-07-04T04:49:10Z</dcterms:created>
  <dcterms:modified xsi:type="dcterms:W3CDTF">2020-01-13T09:31:31Z</dcterms:modified>
</cp:coreProperties>
</file>